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91" r:id="rId8"/>
    <p:sldId id="292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5" r:id="rId18"/>
    <p:sldId id="270" r:id="rId19"/>
    <p:sldId id="271" r:id="rId20"/>
    <p:sldId id="272" r:id="rId21"/>
    <p:sldId id="273" r:id="rId22"/>
    <p:sldId id="274" r:id="rId23"/>
    <p:sldId id="276" r:id="rId24"/>
    <p:sldId id="277" r:id="rId25"/>
    <p:sldId id="278" r:id="rId26"/>
    <p:sldId id="279" r:id="rId27"/>
    <p:sldId id="280" r:id="rId28"/>
    <p:sldId id="281" r:id="rId29"/>
    <p:sldId id="284" r:id="rId30"/>
    <p:sldId id="283" r:id="rId31"/>
    <p:sldId id="285" r:id="rId32"/>
    <p:sldId id="286" r:id="rId33"/>
    <p:sldId id="288" r:id="rId34"/>
    <p:sldId id="287" r:id="rId35"/>
    <p:sldId id="289" r:id="rId36"/>
    <p:sldId id="290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5" r:id="rId49"/>
    <p:sldId id="304" r:id="rId50"/>
    <p:sldId id="306" r:id="rId51"/>
    <p:sldId id="328" r:id="rId52"/>
    <p:sldId id="329" r:id="rId53"/>
    <p:sldId id="307" r:id="rId54"/>
    <p:sldId id="308" r:id="rId55"/>
    <p:sldId id="309" r:id="rId56"/>
    <p:sldId id="310" r:id="rId57"/>
    <p:sldId id="311" r:id="rId58"/>
    <p:sldId id="312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30" r:id="rId74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410" y="-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7FF6-E931-494F-86BB-318685FEEFBB}" type="datetimeFigureOut">
              <a:rPr lang="es-AR" smtClean="0"/>
              <a:t>19/12/2018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5221-0B01-46FD-AE16-21B2BEE9BB3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7FF6-E931-494F-86BB-318685FEEFBB}" type="datetimeFigureOut">
              <a:rPr lang="es-AR" smtClean="0"/>
              <a:t>19/12/2018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5221-0B01-46FD-AE16-21B2BEE9BB3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7FF6-E931-494F-86BB-318685FEEFBB}" type="datetimeFigureOut">
              <a:rPr lang="es-AR" smtClean="0"/>
              <a:t>19/12/2018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5221-0B01-46FD-AE16-21B2BEE9BB3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7FF6-E931-494F-86BB-318685FEEFBB}" type="datetimeFigureOut">
              <a:rPr lang="es-AR" smtClean="0"/>
              <a:t>19/12/2018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5221-0B01-46FD-AE16-21B2BEE9BB3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7FF6-E931-494F-86BB-318685FEEFBB}" type="datetimeFigureOut">
              <a:rPr lang="es-AR" smtClean="0"/>
              <a:t>19/12/2018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5221-0B01-46FD-AE16-21B2BEE9BB3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7FF6-E931-494F-86BB-318685FEEFBB}" type="datetimeFigureOut">
              <a:rPr lang="es-AR" smtClean="0"/>
              <a:t>19/12/2018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5221-0B01-46FD-AE16-21B2BEE9BB3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7FF6-E931-494F-86BB-318685FEEFBB}" type="datetimeFigureOut">
              <a:rPr lang="es-AR" smtClean="0"/>
              <a:t>19/12/2018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5221-0B01-46FD-AE16-21B2BEE9BB3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7FF6-E931-494F-86BB-318685FEEFBB}" type="datetimeFigureOut">
              <a:rPr lang="es-AR" smtClean="0"/>
              <a:t>19/12/2018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5221-0B01-46FD-AE16-21B2BEE9BB3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7FF6-E931-494F-86BB-318685FEEFBB}" type="datetimeFigureOut">
              <a:rPr lang="es-AR" smtClean="0"/>
              <a:t>19/12/2018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5221-0B01-46FD-AE16-21B2BEE9BB3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7FF6-E931-494F-86BB-318685FEEFBB}" type="datetimeFigureOut">
              <a:rPr lang="es-AR" smtClean="0"/>
              <a:t>19/12/2018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5221-0B01-46FD-AE16-21B2BEE9BB3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7FF6-E931-494F-86BB-318685FEEFBB}" type="datetimeFigureOut">
              <a:rPr lang="es-AR" smtClean="0"/>
              <a:t>19/12/2018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5221-0B01-46FD-AE16-21B2BEE9BB34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3000">
              <a:schemeClr val="accent1"/>
            </a:gs>
            <a:gs pos="92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77FF6-E931-494F-86BB-318685FEEFBB}" type="datetimeFigureOut">
              <a:rPr lang="es-AR" smtClean="0"/>
              <a:t>19/12/2018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5221-0B01-46FD-AE16-21B2BEE9BB34}" type="slidenum">
              <a:rPr lang="es-AR" smtClean="0"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Temas Específicos de Electrónica Digital I</a:t>
            </a:r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s-AR" dirty="0" smtClean="0"/>
              <a:t>Implementación de un sistema de comunicación USB 2.0 para aplicaciones científicas controladas por FPGA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0" y="566124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Edwin Barragán</a:t>
            </a:r>
            <a:br>
              <a:rPr lang="es-AR" dirty="0" smtClean="0"/>
            </a:br>
            <a:r>
              <a:rPr lang="es-AR" dirty="0" smtClean="0"/>
              <a:t>2018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Objetivos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Objetivo General</a:t>
            </a:r>
          </a:p>
          <a:p>
            <a:pPr lvl="1"/>
            <a:r>
              <a:rPr lang="es-AR" dirty="0" smtClean="0"/>
              <a:t>Realizar una efectiva comunicación entre una FPGA y una PC mediante el protocolo USB 2.0</a:t>
            </a:r>
          </a:p>
          <a:p>
            <a:pPr>
              <a:buNone/>
            </a:pP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Objetivos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Objetivos Particulares</a:t>
            </a:r>
          </a:p>
          <a:p>
            <a:pPr lvl="1"/>
            <a:r>
              <a:rPr lang="es-AR" dirty="0" smtClean="0"/>
              <a:t>Comprender el funcionamiento de la placa de desarrollo CY3684 y el </a:t>
            </a:r>
            <a:r>
              <a:rPr lang="es-AR" dirty="0" err="1" smtClean="0"/>
              <a:t>framework</a:t>
            </a:r>
            <a:r>
              <a:rPr lang="es-AR" dirty="0" smtClean="0"/>
              <a:t> provisto por </a:t>
            </a:r>
            <a:r>
              <a:rPr lang="es-AR" dirty="0" err="1" smtClean="0"/>
              <a:t>Cypress</a:t>
            </a:r>
            <a:endParaRPr lang="es-AR" dirty="0" smtClean="0"/>
          </a:p>
          <a:p>
            <a:pPr lvl="1"/>
            <a:r>
              <a:rPr lang="es-AR" dirty="0" smtClean="0"/>
              <a:t>Realizar la Configuración del chip CY7C68014A</a:t>
            </a:r>
          </a:p>
          <a:p>
            <a:pPr lvl="1"/>
            <a:r>
              <a:rPr lang="es-AR" dirty="0" smtClean="0"/>
              <a:t>Sintetizar un circuito con VHDL que pueda manejar las memorias FIFO esclavas del integrado CY768014A</a:t>
            </a:r>
          </a:p>
          <a:p>
            <a:pPr>
              <a:buNone/>
            </a:pP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Objetivos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Objetivos Particulares</a:t>
            </a:r>
          </a:p>
          <a:p>
            <a:pPr lvl="1"/>
            <a:r>
              <a:rPr lang="es-AR" dirty="0" smtClean="0"/>
              <a:t>Diseñar un circuito impreso que permita la interconexión de las placas de desarrollo</a:t>
            </a:r>
          </a:p>
          <a:p>
            <a:pPr lvl="1"/>
            <a:r>
              <a:rPr lang="es-AR" dirty="0" smtClean="0"/>
              <a:t>Implementar un programa de computadoras que permita validar la conexión</a:t>
            </a:r>
          </a:p>
          <a:p>
            <a:pPr>
              <a:buNone/>
            </a:pP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Objetivos</a:t>
            </a:r>
          </a:p>
          <a:p>
            <a:r>
              <a:rPr lang="es-AR" dirty="0" smtClean="0"/>
              <a:t>Breve descripción del protocolo USB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Arquitectura del sistema propuesto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Componentes utilizados</a:t>
            </a:r>
          </a:p>
          <a:p>
            <a:pPr lvl="1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CY3684 FX2LP EZ-USB DK de </a:t>
            </a:r>
            <a:r>
              <a:rPr lang="es-AR" dirty="0" err="1" smtClean="0">
                <a:solidFill>
                  <a:schemeClr val="bg1">
                    <a:lumMod val="65000"/>
                  </a:schemeClr>
                </a:solidFill>
              </a:rPr>
              <a:t>Cypress</a:t>
            </a:r>
            <a:endParaRPr lang="es-A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MOJO v3</a:t>
            </a:r>
          </a:p>
          <a:p>
            <a:pPr lvl="1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libusb-1.0</a:t>
            </a:r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Norma USB revisión 2.0 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Objetivos de la norma</a:t>
            </a:r>
          </a:p>
          <a:p>
            <a:pPr lvl="1"/>
            <a:r>
              <a:rPr lang="es-AR" dirty="0" smtClean="0"/>
              <a:t>Conexión de teléfonos a la PC</a:t>
            </a:r>
          </a:p>
          <a:p>
            <a:pPr lvl="1"/>
            <a:r>
              <a:rPr lang="es-AR" dirty="0" smtClean="0"/>
              <a:t>Facilidad de uso</a:t>
            </a:r>
          </a:p>
          <a:p>
            <a:pPr lvl="1"/>
            <a:r>
              <a:rPr lang="es-AR" dirty="0" smtClean="0"/>
              <a:t>Proveer puerto de expansión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Norma USB revisión 2.0 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Topología del USB</a:t>
            </a:r>
          </a:p>
          <a:p>
            <a:pPr>
              <a:buNone/>
            </a:pPr>
            <a:endParaRPr lang="es-AR" dirty="0"/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1979712" y="2276872"/>
          <a:ext cx="5688632" cy="4393351"/>
        </p:xfrm>
        <a:graphic>
          <a:graphicData uri="http://schemas.openxmlformats.org/presentationml/2006/ole">
            <p:oleObj spid="_x0000_s3075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Norma USB revisión 2.0 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Topología física del USB</a:t>
            </a:r>
          </a:p>
          <a:p>
            <a:pPr>
              <a:buNone/>
            </a:pPr>
            <a:endParaRPr lang="es-AR" dirty="0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2339752" y="2132856"/>
          <a:ext cx="4627831" cy="4464496"/>
        </p:xfrm>
        <a:graphic>
          <a:graphicData uri="http://schemas.openxmlformats.org/presentationml/2006/ole">
            <p:oleObj spid="_x0000_s4100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Norma USB revisión 2.0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Importancia del </a:t>
            </a:r>
            <a:r>
              <a:rPr lang="es-AR" dirty="0" err="1" smtClean="0"/>
              <a:t>Hub</a:t>
            </a:r>
            <a:endParaRPr lang="es-AR" dirty="0" smtClean="0"/>
          </a:p>
          <a:p>
            <a:pPr>
              <a:buNone/>
            </a:pPr>
            <a:endParaRPr lang="es-AR" dirty="0"/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467544" y="2780928"/>
          <a:ext cx="8276304" cy="3168352"/>
        </p:xfrm>
        <a:graphic>
          <a:graphicData uri="http://schemas.openxmlformats.org/presentationml/2006/ole">
            <p:oleObj spid="_x0000_s9219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Norma USB revisión 2.0 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Topología lógica del USB</a:t>
            </a:r>
          </a:p>
          <a:p>
            <a:pPr>
              <a:buNone/>
            </a:pPr>
            <a:endParaRPr lang="es-AR" dirty="0"/>
          </a:p>
        </p:txBody>
      </p:sp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1187624" y="2204865"/>
          <a:ext cx="6915194" cy="4536503"/>
        </p:xfrm>
        <a:graphic>
          <a:graphicData uri="http://schemas.openxmlformats.org/presentationml/2006/ole">
            <p:oleObj spid="_x0000_s5123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Norma USB revisión 2.0 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Flujo de datos</a:t>
            </a:r>
          </a:p>
          <a:p>
            <a:pPr>
              <a:buNone/>
            </a:pPr>
            <a:endParaRPr lang="es-AR" dirty="0"/>
          </a:p>
        </p:txBody>
      </p:sp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611560" y="2348880"/>
          <a:ext cx="7848600" cy="4152900"/>
        </p:xfrm>
        <a:graphic>
          <a:graphicData uri="http://schemas.openxmlformats.org/presentationml/2006/ole">
            <p:oleObj spid="_x0000_s6147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Introducción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Norma USB revisión 2.0 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Tipos de transferencia</a:t>
            </a:r>
          </a:p>
          <a:p>
            <a:pPr lvl="1"/>
            <a:r>
              <a:rPr lang="es-AR" dirty="0" smtClean="0"/>
              <a:t>Transferencia por bultos</a:t>
            </a:r>
          </a:p>
          <a:p>
            <a:pPr lvl="1"/>
            <a:r>
              <a:rPr lang="es-AR" dirty="0" smtClean="0"/>
              <a:t>Transferencia de Interrupciones</a:t>
            </a:r>
          </a:p>
          <a:p>
            <a:pPr lvl="1"/>
            <a:r>
              <a:rPr lang="es-AR" dirty="0" smtClean="0"/>
              <a:t>Transferencia </a:t>
            </a:r>
            <a:r>
              <a:rPr lang="es-AR" dirty="0" err="1" smtClean="0"/>
              <a:t>Isocrónica</a:t>
            </a:r>
            <a:endParaRPr lang="es-AR" dirty="0" smtClean="0"/>
          </a:p>
          <a:p>
            <a:pPr lvl="1"/>
            <a:r>
              <a:rPr lang="es-AR" dirty="0" smtClean="0"/>
              <a:t>Transferencia de Control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Norma USB revisión 2.0 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Tipos de paquetes</a:t>
            </a:r>
          </a:p>
          <a:p>
            <a:pPr lvl="1"/>
            <a:r>
              <a:rPr lang="es-AR" dirty="0" smtClean="0"/>
              <a:t>Paquetes de </a:t>
            </a:r>
            <a:r>
              <a:rPr lang="es-AR" dirty="0" err="1" smtClean="0"/>
              <a:t>token</a:t>
            </a:r>
            <a:endParaRPr lang="es-AR" dirty="0" smtClean="0"/>
          </a:p>
          <a:p>
            <a:pPr lvl="1"/>
            <a:r>
              <a:rPr lang="es-AR" dirty="0" smtClean="0"/>
              <a:t>Paquetes de datos</a:t>
            </a:r>
          </a:p>
          <a:p>
            <a:pPr lvl="1"/>
            <a:r>
              <a:rPr lang="es-AR" dirty="0" smtClean="0"/>
              <a:t>Paquetes de </a:t>
            </a:r>
            <a:r>
              <a:rPr lang="es-AR" dirty="0" err="1" smtClean="0"/>
              <a:t>handshake</a:t>
            </a:r>
            <a:endParaRPr lang="es-AR" dirty="0" smtClean="0"/>
          </a:p>
          <a:p>
            <a:pPr lvl="1"/>
            <a:r>
              <a:rPr lang="es-AR" dirty="0" smtClean="0"/>
              <a:t>Paquetes especiales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Norma USB revisión 2.0 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Entrada de datos</a:t>
            </a:r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  <a:p>
            <a:r>
              <a:rPr lang="es-AR" dirty="0" smtClean="0"/>
              <a:t>Salida de datos</a:t>
            </a: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1763688" y="4725144"/>
          <a:ext cx="4968552" cy="1573889"/>
        </p:xfrm>
        <a:graphic>
          <a:graphicData uri="http://schemas.openxmlformats.org/presentationml/2006/ole">
            <p:oleObj spid="_x0000_s8194" name="PDF" r:id="rId3" imgW="0" imgH="0" progId="FoxitReader.Document">
              <p:embed/>
            </p:oleObj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1763688" y="2276872"/>
          <a:ext cx="5040560" cy="1624387"/>
        </p:xfrm>
        <a:graphic>
          <a:graphicData uri="http://schemas.openxmlformats.org/presentationml/2006/ole">
            <p:oleObj spid="_x0000_s8195" name="PDF" r:id="rId4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Objetivos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Breve descripción del protocolo USB</a:t>
            </a:r>
          </a:p>
          <a:p>
            <a:r>
              <a:rPr lang="es-AR" dirty="0" smtClean="0"/>
              <a:t>Arquitectura del sistema propuesto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Componentes utilizados</a:t>
            </a:r>
          </a:p>
          <a:p>
            <a:pPr lvl="1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CY3684 FX2LP EZ-USB DK de </a:t>
            </a:r>
            <a:r>
              <a:rPr lang="es-AR" dirty="0" err="1" smtClean="0">
                <a:solidFill>
                  <a:schemeClr val="bg1">
                    <a:lumMod val="65000"/>
                  </a:schemeClr>
                </a:solidFill>
              </a:rPr>
              <a:t>Cypress</a:t>
            </a:r>
            <a:endParaRPr lang="es-A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MOJO v3</a:t>
            </a:r>
          </a:p>
          <a:p>
            <a:pPr lvl="1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libusb-1.0</a:t>
            </a:r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del Sistema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Requerimientos de un sistema que posee una comunicación USB</a:t>
            </a:r>
            <a:endParaRPr lang="es-AR" dirty="0"/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251520" y="2852936"/>
          <a:ext cx="8565112" cy="3168352"/>
        </p:xfrm>
        <a:graphic>
          <a:graphicData uri="http://schemas.openxmlformats.org/presentationml/2006/ole">
            <p:oleObj spid="_x0000_s10242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del Sistema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Hacer todo en FPGA y un transceptor externo</a:t>
            </a:r>
            <a:endParaRPr lang="es-AR" dirty="0"/>
          </a:p>
        </p:txBody>
      </p:sp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323528" y="2564904"/>
          <a:ext cx="8544783" cy="3240360"/>
        </p:xfrm>
        <a:graphic>
          <a:graphicData uri="http://schemas.openxmlformats.org/presentationml/2006/ole">
            <p:oleObj spid="_x0000_s11267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del Sistema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Hacer todo en FPGA y un transceptor externo</a:t>
            </a:r>
          </a:p>
          <a:p>
            <a:pPr lvl="1"/>
            <a:r>
              <a:rPr lang="es-AR" dirty="0" smtClean="0"/>
              <a:t>Pro</a:t>
            </a:r>
          </a:p>
          <a:p>
            <a:pPr lvl="2"/>
            <a:r>
              <a:rPr lang="es-AR" dirty="0" smtClean="0"/>
              <a:t>Requerimiento mínimo de </a:t>
            </a:r>
            <a:r>
              <a:rPr lang="es-AR" dirty="0" err="1" smtClean="0"/>
              <a:t>harware</a:t>
            </a:r>
            <a:endParaRPr lang="es-AR" dirty="0" smtClean="0"/>
          </a:p>
          <a:p>
            <a:pPr lvl="1"/>
            <a:r>
              <a:rPr lang="es-AR" dirty="0" smtClean="0"/>
              <a:t>Contra</a:t>
            </a:r>
          </a:p>
          <a:p>
            <a:pPr lvl="2"/>
            <a:r>
              <a:rPr lang="es-AR" dirty="0" smtClean="0"/>
              <a:t>Alto costo en desarrollo de una IP que realice esta tarea</a:t>
            </a:r>
          </a:p>
          <a:p>
            <a:pPr lvl="2"/>
            <a:r>
              <a:rPr lang="es-AR" dirty="0" smtClean="0"/>
              <a:t>Gran consumo de recursos de la FPGA misma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del Sistema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Tener un control completo en un integrado específico y usar el FPGA con una comunicación mínima</a:t>
            </a:r>
            <a:endParaRPr lang="es-AR" dirty="0"/>
          </a:p>
        </p:txBody>
      </p:sp>
      <p:graphicFrame>
        <p:nvGraphicFramePr>
          <p:cNvPr id="13315" name="Object 3"/>
          <p:cNvGraphicFramePr>
            <a:graphicFrameLocks noChangeAspect="1"/>
          </p:cNvGraphicFramePr>
          <p:nvPr/>
        </p:nvGraphicFramePr>
        <p:xfrm>
          <a:off x="76654" y="3501008"/>
          <a:ext cx="8864887" cy="2160240"/>
        </p:xfrm>
        <a:graphic>
          <a:graphicData uri="http://schemas.openxmlformats.org/presentationml/2006/ole">
            <p:oleObj spid="_x0000_s13315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del Sistema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 smtClean="0"/>
              <a:t>Tener un control completo en un integrado específico y usar el FPGA con una comunicación mínima</a:t>
            </a:r>
          </a:p>
          <a:p>
            <a:pPr lvl="1"/>
            <a:r>
              <a:rPr lang="es-AR" dirty="0" smtClean="0"/>
              <a:t>Pro</a:t>
            </a:r>
          </a:p>
          <a:p>
            <a:pPr lvl="2"/>
            <a:r>
              <a:rPr lang="es-AR" dirty="0" smtClean="0"/>
              <a:t>Una implementación rápida y más económica</a:t>
            </a:r>
          </a:p>
          <a:p>
            <a:pPr lvl="2"/>
            <a:r>
              <a:rPr lang="es-AR" dirty="0" smtClean="0"/>
              <a:t>Los recursos del FPGA liberados para el desarrollo de la aplicación específica</a:t>
            </a:r>
          </a:p>
          <a:p>
            <a:pPr lvl="1"/>
            <a:r>
              <a:rPr lang="es-AR" dirty="0" smtClean="0"/>
              <a:t>Contra</a:t>
            </a:r>
          </a:p>
          <a:p>
            <a:pPr lvl="2"/>
            <a:r>
              <a:rPr lang="es-AR" dirty="0" smtClean="0"/>
              <a:t>Espacio necesario en un impreso para incorporar el hardware extra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Objetivos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Breve descripción del protocolo USB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Arquitectura del sistema propuesto</a:t>
            </a:r>
          </a:p>
          <a:p>
            <a:r>
              <a:rPr lang="es-AR" dirty="0" smtClean="0"/>
              <a:t>Componentes utilizados</a:t>
            </a:r>
          </a:p>
          <a:p>
            <a:pPr lvl="1"/>
            <a:r>
              <a:rPr lang="es-AR" dirty="0" smtClean="0"/>
              <a:t>CY3684 FX2LP EZ-USB DK de </a:t>
            </a:r>
            <a:r>
              <a:rPr lang="es-AR" dirty="0" err="1" smtClean="0"/>
              <a:t>Cypress</a:t>
            </a:r>
            <a:endParaRPr lang="es-AR" dirty="0" smtClean="0"/>
          </a:p>
          <a:p>
            <a:pPr lvl="1"/>
            <a:r>
              <a:rPr lang="es-AR" dirty="0" smtClean="0"/>
              <a:t>MOJO v3</a:t>
            </a:r>
          </a:p>
          <a:p>
            <a:pPr lvl="1"/>
            <a:r>
              <a:rPr lang="es-AR" dirty="0" smtClean="0"/>
              <a:t>libusb-1.0</a:t>
            </a:r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107504" y="2000861"/>
          <a:ext cx="8964487" cy="3372355"/>
        </p:xfrm>
        <a:graphic>
          <a:graphicData uri="http://schemas.openxmlformats.org/presentationml/2006/ole">
            <p:oleObj spid="_x0000_s2052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del Sistema</a:t>
            </a:r>
            <a:endParaRPr lang="es-AR" dirty="0"/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143508" y="2780928"/>
          <a:ext cx="8820980" cy="1960218"/>
        </p:xfrm>
        <a:graphic>
          <a:graphicData uri="http://schemas.openxmlformats.org/presentationml/2006/ole">
            <p:oleObj spid="_x0000_s15362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CY3684 FX2LP EZ-</a:t>
            </a:r>
            <a:r>
              <a:rPr lang="es-AR" dirty="0" err="1" smtClean="0"/>
              <a:t>Development</a:t>
            </a:r>
            <a:r>
              <a:rPr lang="es-AR" dirty="0" smtClean="0"/>
              <a:t> Kit</a:t>
            </a:r>
            <a:br>
              <a:rPr lang="es-AR" dirty="0" smtClean="0"/>
            </a:br>
            <a:r>
              <a:rPr lang="es-AR" dirty="0" smtClean="0"/>
              <a:t>CY7C68013A</a:t>
            </a:r>
            <a:endParaRPr lang="es-AR" dirty="0"/>
          </a:p>
        </p:txBody>
      </p:sp>
      <p:pic>
        <p:nvPicPr>
          <p:cNvPr id="16387" name="Picture 3" descr="G:\Facultad\Trabajo Final\lechuzing\Presentacion\img\32cypressboa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2164862" y="363531"/>
            <a:ext cx="4647848" cy="70343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CY3684 FX2LP EZ-</a:t>
            </a:r>
            <a:r>
              <a:rPr lang="es-AR" dirty="0" err="1" smtClean="0"/>
              <a:t>Development</a:t>
            </a:r>
            <a:r>
              <a:rPr lang="es-AR" dirty="0" smtClean="0"/>
              <a:t> Kit</a:t>
            </a:r>
            <a:br>
              <a:rPr lang="es-AR" dirty="0" smtClean="0"/>
            </a:br>
            <a:r>
              <a:rPr lang="es-AR" dirty="0" smtClean="0"/>
              <a:t>CY7C68013A</a:t>
            </a:r>
            <a:endParaRPr lang="es-AR" dirty="0"/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179512" y="2276872"/>
          <a:ext cx="8784164" cy="2664296"/>
        </p:xfrm>
        <a:graphic>
          <a:graphicData uri="http://schemas.openxmlformats.org/presentationml/2006/ole">
            <p:oleObj spid="_x0000_s17411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MOJO v3</a:t>
            </a:r>
            <a:endParaRPr lang="es-AR" dirty="0"/>
          </a:p>
        </p:txBody>
      </p:sp>
      <p:pic>
        <p:nvPicPr>
          <p:cNvPr id="18435" name="Picture 3" descr="G:\Facultad\Trabajo Final\lechuzing\Presentacion\img\MojoIs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412776"/>
            <a:ext cx="5904656" cy="47743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MOJO v3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AR" dirty="0" err="1" smtClean="0"/>
              <a:t>Spartan</a:t>
            </a:r>
            <a:r>
              <a:rPr lang="es-AR" dirty="0" smtClean="0"/>
              <a:t> 6 XC6SLX9 FPGA</a:t>
            </a:r>
          </a:p>
          <a:p>
            <a:r>
              <a:rPr lang="es-AR" dirty="0" smtClean="0"/>
              <a:t>84 pines IO digitales</a:t>
            </a:r>
          </a:p>
          <a:p>
            <a:r>
              <a:rPr lang="es-AR" dirty="0" smtClean="0"/>
              <a:t>8 entradas analógicas</a:t>
            </a:r>
          </a:p>
          <a:p>
            <a:r>
              <a:rPr lang="es-AR" dirty="0" smtClean="0"/>
              <a:t>8 </a:t>
            </a:r>
            <a:r>
              <a:rPr lang="es-AR" dirty="0" err="1" smtClean="0"/>
              <a:t>LEDs</a:t>
            </a:r>
            <a:r>
              <a:rPr lang="es-AR" dirty="0" smtClean="0"/>
              <a:t> de propósito general</a:t>
            </a:r>
          </a:p>
          <a:p>
            <a:r>
              <a:rPr lang="es-AR" dirty="0" smtClean="0"/>
              <a:t>1 </a:t>
            </a:r>
            <a:r>
              <a:rPr lang="es-AR" dirty="0" err="1" smtClean="0"/>
              <a:t>boton</a:t>
            </a:r>
            <a:r>
              <a:rPr lang="es-AR" dirty="0" smtClean="0"/>
              <a:t> pulsador de propósito general</a:t>
            </a:r>
          </a:p>
          <a:p>
            <a:r>
              <a:rPr lang="es-AR" dirty="0" smtClean="0"/>
              <a:t>Regulador de voltaje de entrada de 4.8V - 12V</a:t>
            </a:r>
          </a:p>
          <a:p>
            <a:r>
              <a:rPr lang="es-AR" dirty="0" smtClean="0"/>
              <a:t>ATmega32U4 que sirve para configurar la FPGA y leer los pines analógicos</a:t>
            </a:r>
          </a:p>
          <a:p>
            <a:r>
              <a:rPr lang="es-AR" dirty="0" err="1" smtClean="0"/>
              <a:t>Bootloader</a:t>
            </a:r>
            <a:r>
              <a:rPr lang="es-AR" dirty="0" smtClean="0"/>
              <a:t> compatible con </a:t>
            </a:r>
            <a:r>
              <a:rPr lang="es-AR" dirty="0" err="1" smtClean="0"/>
              <a:t>Arduino</a:t>
            </a:r>
            <a:endParaRPr lang="es-AR" dirty="0" smtClean="0"/>
          </a:p>
          <a:p>
            <a:r>
              <a:rPr lang="es-AR" dirty="0" smtClean="0"/>
              <a:t>Memoria flash para almacenar la configuración de la FPGA (programación persistente)</a:t>
            </a:r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libusb-1.0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Biblioteca de C/C++ genérica para manejar puertos USB</a:t>
            </a:r>
          </a:p>
          <a:p>
            <a:r>
              <a:rPr lang="es-AR" dirty="0" smtClean="0"/>
              <a:t>Código abierto y muy bien documentado</a:t>
            </a:r>
          </a:p>
          <a:p>
            <a:r>
              <a:rPr lang="es-AR" dirty="0" smtClean="0"/>
              <a:t>Es compatible con cualquier sistema operativo</a:t>
            </a:r>
          </a:p>
          <a:p>
            <a:r>
              <a:rPr lang="es-AR" dirty="0" smtClean="0"/>
              <a:t>Es compatible con todos las versiones de USB disponibles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Desarrollo</a:t>
            </a:r>
          </a:p>
          <a:p>
            <a:pPr lvl="1"/>
            <a:r>
              <a:rPr lang="es-AR" dirty="0" smtClean="0"/>
              <a:t>Configuración de la FX2LP</a:t>
            </a:r>
          </a:p>
          <a:p>
            <a:pPr lvl="2"/>
            <a:r>
              <a:rPr lang="es-AR" dirty="0" smtClean="0"/>
              <a:t>Explicación de las memorias FIFO configurables</a:t>
            </a:r>
          </a:p>
          <a:p>
            <a:pPr lvl="2"/>
            <a:r>
              <a:rPr lang="es-AR" dirty="0" smtClean="0"/>
              <a:t>Framework de </a:t>
            </a:r>
            <a:r>
              <a:rPr lang="es-AR" dirty="0" err="1" smtClean="0"/>
              <a:t>Cypress</a:t>
            </a:r>
            <a:endParaRPr lang="es-AR" dirty="0" smtClean="0"/>
          </a:p>
          <a:p>
            <a:pPr lvl="2"/>
            <a:r>
              <a:rPr lang="es-AR" dirty="0" smtClean="0"/>
              <a:t>Firmware</a:t>
            </a:r>
          </a:p>
          <a:p>
            <a:pPr lvl="2"/>
            <a:r>
              <a:rPr lang="es-AR" dirty="0" smtClean="0"/>
              <a:t>Problemas presentados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Configuración del FX2LP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Memorias FIFO</a:t>
            </a:r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483768" y="2204864"/>
          <a:ext cx="4536504" cy="4278052"/>
        </p:xfrm>
        <a:graphic>
          <a:graphicData uri="http://schemas.openxmlformats.org/presentationml/2006/ole">
            <p:oleObj spid="_x0000_s19458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Configuración del FX2LP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Memorias FIFO</a:t>
            </a:r>
          </a:p>
          <a:p>
            <a:pPr lvl="1"/>
            <a:r>
              <a:rPr lang="es-AR" dirty="0" smtClean="0"/>
              <a:t>Selección de solo dos extremos</a:t>
            </a:r>
          </a:p>
          <a:p>
            <a:pPr lvl="2"/>
            <a:r>
              <a:rPr lang="es-AR" dirty="0" smtClean="0"/>
              <a:t>EP2:</a:t>
            </a:r>
          </a:p>
          <a:p>
            <a:pPr lvl="3"/>
            <a:r>
              <a:rPr lang="es-AR" dirty="0" smtClean="0"/>
              <a:t>Entrada</a:t>
            </a:r>
          </a:p>
          <a:p>
            <a:pPr lvl="3"/>
            <a:r>
              <a:rPr lang="es-AR" dirty="0" smtClean="0"/>
              <a:t>Triple Buffer</a:t>
            </a:r>
          </a:p>
          <a:p>
            <a:pPr lvl="3"/>
            <a:r>
              <a:rPr lang="es-AR" dirty="0" smtClean="0"/>
              <a:t>1024 B/buffer</a:t>
            </a:r>
          </a:p>
          <a:p>
            <a:pPr lvl="3"/>
            <a:r>
              <a:rPr lang="es-AR" dirty="0" smtClean="0"/>
              <a:t>Transmisión </a:t>
            </a:r>
            <a:r>
              <a:rPr lang="es-AR" dirty="0" err="1" smtClean="0"/>
              <a:t>Isocrónica</a:t>
            </a:r>
            <a:endParaRPr lang="es-AR" dirty="0" smtClean="0"/>
          </a:p>
          <a:p>
            <a:pPr lvl="3"/>
            <a:endParaRPr lang="es-A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Configuración del FX2LP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Memorias FIFO</a:t>
            </a:r>
          </a:p>
          <a:p>
            <a:pPr lvl="1"/>
            <a:r>
              <a:rPr lang="es-AR" dirty="0" smtClean="0"/>
              <a:t>Selección de solo dos extremos</a:t>
            </a:r>
          </a:p>
          <a:p>
            <a:pPr lvl="2"/>
            <a:r>
              <a:rPr lang="es-AR" dirty="0" smtClean="0"/>
              <a:t>EP8:</a:t>
            </a:r>
          </a:p>
          <a:p>
            <a:pPr lvl="3"/>
            <a:r>
              <a:rPr lang="es-AR" dirty="0" smtClean="0"/>
              <a:t>Salida</a:t>
            </a:r>
          </a:p>
          <a:p>
            <a:pPr lvl="3"/>
            <a:r>
              <a:rPr lang="es-AR" dirty="0" smtClean="0"/>
              <a:t>Doble Buffer</a:t>
            </a:r>
          </a:p>
          <a:p>
            <a:pPr lvl="3"/>
            <a:r>
              <a:rPr lang="es-AR" dirty="0" smtClean="0"/>
              <a:t>512 B/buffer</a:t>
            </a:r>
          </a:p>
          <a:p>
            <a:pPr lvl="3"/>
            <a:r>
              <a:rPr lang="es-AR" dirty="0" smtClean="0"/>
              <a:t>Transmisión por bultos</a:t>
            </a:r>
          </a:p>
          <a:p>
            <a:pPr lvl="3"/>
            <a:endParaRPr lang="es-A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Introducción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Dotar al sistema de una comunicación con mayor ancho de banda</a:t>
            </a:r>
          </a:p>
          <a:p>
            <a:r>
              <a:rPr lang="es-AR" dirty="0" smtClean="0"/>
              <a:t>Que la comunicación sea fácil de usar, accesible y robusta</a:t>
            </a:r>
          </a:p>
          <a:p>
            <a:r>
              <a:rPr lang="es-AR" dirty="0" smtClean="0"/>
              <a:t>Que la comunicación sea trasladable</a:t>
            </a:r>
          </a:p>
          <a:p>
            <a:r>
              <a:rPr lang="es-AR" dirty="0" smtClean="0"/>
              <a:t>Que la comunicación sea portable</a:t>
            </a:r>
          </a:p>
          <a:p>
            <a:r>
              <a:rPr lang="es-AR" sz="4800" dirty="0" smtClean="0"/>
              <a:t>Solución propuesta: USB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Configuración del FX2LP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Framework</a:t>
            </a:r>
            <a:endParaRPr lang="es-AR" dirty="0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2339752" y="2204864"/>
          <a:ext cx="4872038" cy="4064000"/>
        </p:xfrm>
        <a:graphic>
          <a:graphicData uri="http://schemas.openxmlformats.org/presentationml/2006/ole">
            <p:oleObj spid="_x0000_s20482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Configuración del FX2LP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s-AR" dirty="0" smtClean="0"/>
              <a:t>Firmware</a:t>
            </a:r>
          </a:p>
          <a:p>
            <a:pPr>
              <a:buNone/>
            </a:pPr>
            <a:r>
              <a:rPr lang="es-AR" dirty="0" err="1" smtClean="0"/>
              <a:t>void</a:t>
            </a:r>
            <a:r>
              <a:rPr lang="es-AR" dirty="0" smtClean="0"/>
              <a:t> </a:t>
            </a:r>
            <a:r>
              <a:rPr lang="es-AR" dirty="0" err="1" smtClean="0"/>
              <a:t>TD_Init</a:t>
            </a:r>
            <a:r>
              <a:rPr lang="es-AR" dirty="0" smtClean="0"/>
              <a:t>(</a:t>
            </a:r>
            <a:r>
              <a:rPr lang="es-AR" dirty="0" err="1" smtClean="0"/>
              <a:t>void</a:t>
            </a:r>
            <a:r>
              <a:rPr lang="es-AR" dirty="0" smtClean="0"/>
              <a:t>)             // </a:t>
            </a:r>
            <a:r>
              <a:rPr lang="es-AR" dirty="0" err="1" smtClean="0"/>
              <a:t>Called</a:t>
            </a:r>
            <a:r>
              <a:rPr lang="es-AR" dirty="0" smtClean="0"/>
              <a:t> once at </a:t>
            </a:r>
            <a:r>
              <a:rPr lang="es-AR" dirty="0" err="1" smtClean="0"/>
              <a:t>startup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{ […]</a:t>
            </a:r>
          </a:p>
          <a:p>
            <a:pPr>
              <a:buNone/>
            </a:pPr>
            <a:r>
              <a:rPr lang="es-AR" dirty="0" smtClean="0"/>
              <a:t>   	// set </a:t>
            </a:r>
            <a:r>
              <a:rPr lang="es-AR" dirty="0" err="1" smtClean="0"/>
              <a:t>the</a:t>
            </a:r>
            <a:r>
              <a:rPr lang="es-AR" dirty="0" smtClean="0"/>
              <a:t> CPU </a:t>
            </a:r>
            <a:r>
              <a:rPr lang="es-AR" dirty="0" err="1" smtClean="0"/>
              <a:t>clock</a:t>
            </a:r>
            <a:r>
              <a:rPr lang="es-AR" dirty="0" smtClean="0"/>
              <a:t> </a:t>
            </a:r>
            <a:r>
              <a:rPr lang="es-AR" dirty="0" err="1" smtClean="0"/>
              <a:t>to</a:t>
            </a:r>
            <a:r>
              <a:rPr lang="es-AR" dirty="0" smtClean="0"/>
              <a:t> 48MHz</a:t>
            </a:r>
          </a:p>
          <a:p>
            <a:pPr>
              <a:buNone/>
            </a:pPr>
            <a:r>
              <a:rPr lang="es-AR" dirty="0" smtClean="0"/>
              <a:t>	//CPUCS = ((CPUCS &amp; ~</a:t>
            </a:r>
            <a:r>
              <a:rPr lang="es-AR" dirty="0" err="1" smtClean="0"/>
              <a:t>bmCLKSPD</a:t>
            </a:r>
            <a:r>
              <a:rPr lang="es-AR" dirty="0" smtClean="0"/>
              <a:t>) | bmCLKSPD1); // 48 MHz //</a:t>
            </a:r>
            <a:r>
              <a:rPr lang="es-AR" dirty="0" err="1" smtClean="0"/>
              <a:t>comented</a:t>
            </a:r>
            <a:r>
              <a:rPr lang="es-AR" dirty="0" smtClean="0"/>
              <a:t> '</a:t>
            </a:r>
            <a:r>
              <a:rPr lang="es-AR" dirty="0" err="1" smtClean="0"/>
              <a:t>cos</a:t>
            </a:r>
            <a:r>
              <a:rPr lang="es-AR" dirty="0" smtClean="0"/>
              <a:t> are </a:t>
            </a:r>
            <a:r>
              <a:rPr lang="es-AR" dirty="0" err="1" smtClean="0"/>
              <a:t>configured</a:t>
            </a:r>
            <a:r>
              <a:rPr lang="es-AR" dirty="0" smtClean="0"/>
              <a:t> </a:t>
            </a:r>
            <a:r>
              <a:rPr lang="es-AR" dirty="0" err="1" smtClean="0"/>
              <a:t>by</a:t>
            </a:r>
            <a:r>
              <a:rPr lang="es-AR" dirty="0" smtClean="0"/>
              <a:t> </a:t>
            </a:r>
            <a:r>
              <a:rPr lang="es-AR" dirty="0" err="1" smtClean="0"/>
              <a:t>Serial_Init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	FX2LPSerial_Init();</a:t>
            </a:r>
          </a:p>
          <a:p>
            <a:pPr>
              <a:buNone/>
            </a:pPr>
            <a:r>
              <a:rPr lang="es-AR" dirty="0" smtClean="0"/>
              <a:t>	FX2LPSerial_XmitString("Serial Port </a:t>
            </a:r>
            <a:r>
              <a:rPr lang="es-AR" dirty="0" err="1" smtClean="0"/>
              <a:t>Initialized</a:t>
            </a:r>
            <a:r>
              <a:rPr lang="es-AR" dirty="0" smtClean="0"/>
              <a:t>");</a:t>
            </a:r>
          </a:p>
          <a:p>
            <a:pPr>
              <a:buNone/>
            </a:pPr>
            <a:r>
              <a:rPr lang="es-AR" dirty="0" smtClean="0"/>
              <a:t>	FX2LPSerial_XmitChar('\n');</a:t>
            </a:r>
          </a:p>
          <a:p>
            <a:pPr>
              <a:buNone/>
            </a:pPr>
            <a:r>
              <a:rPr lang="es-AR" dirty="0" smtClean="0"/>
              <a:t>	FX2LPSerial_XmitChar('\n');</a:t>
            </a:r>
          </a:p>
          <a:p>
            <a:pPr>
              <a:buNone/>
            </a:pPr>
            <a:r>
              <a:rPr lang="es-AR" dirty="0" smtClean="0"/>
              <a:t>	</a:t>
            </a:r>
          </a:p>
          <a:p>
            <a:pPr>
              <a:buNone/>
            </a:pPr>
            <a:r>
              <a:rPr lang="es-AR" dirty="0" smtClean="0"/>
              <a:t>	// set </a:t>
            </a:r>
            <a:r>
              <a:rPr lang="es-AR" dirty="0" err="1" smtClean="0"/>
              <a:t>the</a:t>
            </a:r>
            <a:r>
              <a:rPr lang="es-AR" dirty="0" smtClean="0"/>
              <a:t> </a:t>
            </a:r>
            <a:r>
              <a:rPr lang="es-AR" dirty="0" err="1" smtClean="0"/>
              <a:t>slave</a:t>
            </a:r>
            <a:r>
              <a:rPr lang="es-AR" dirty="0" smtClean="0"/>
              <a:t> FIFO interface </a:t>
            </a:r>
            <a:r>
              <a:rPr lang="es-AR" dirty="0" err="1" smtClean="0"/>
              <a:t>to</a:t>
            </a:r>
            <a:r>
              <a:rPr lang="es-AR" dirty="0" smtClean="0"/>
              <a:t> 48MHz</a:t>
            </a:r>
          </a:p>
          <a:p>
            <a:pPr>
              <a:buNone/>
            </a:pPr>
            <a:r>
              <a:rPr lang="es-AR" dirty="0" smtClean="0"/>
              <a:t>   		//set s-</a:t>
            </a:r>
            <a:r>
              <a:rPr lang="es-AR" dirty="0" err="1" smtClean="0"/>
              <a:t>fifo</a:t>
            </a:r>
            <a:r>
              <a:rPr lang="es-AR" dirty="0" smtClean="0"/>
              <a:t> </a:t>
            </a:r>
            <a:r>
              <a:rPr lang="es-AR" dirty="0" err="1" smtClean="0"/>
              <a:t>to</a:t>
            </a:r>
            <a:r>
              <a:rPr lang="es-AR" dirty="0" smtClean="0"/>
              <a:t> </a:t>
            </a:r>
            <a:r>
              <a:rPr lang="es-AR" dirty="0" err="1" smtClean="0"/>
              <a:t>internal</a:t>
            </a:r>
            <a:r>
              <a:rPr lang="es-AR" dirty="0" smtClean="0"/>
              <a:t> </a:t>
            </a:r>
            <a:r>
              <a:rPr lang="es-AR" dirty="0" err="1" smtClean="0"/>
              <a:t>clk</a:t>
            </a:r>
            <a:r>
              <a:rPr lang="es-AR" dirty="0" smtClean="0"/>
              <a:t>, </a:t>
            </a:r>
            <a:r>
              <a:rPr lang="es-AR" dirty="0" err="1" smtClean="0"/>
              <a:t>no_output</a:t>
            </a:r>
            <a:r>
              <a:rPr lang="es-AR" dirty="0" smtClean="0"/>
              <a:t>, </a:t>
            </a:r>
            <a:r>
              <a:rPr lang="es-AR" dirty="0" err="1" smtClean="0"/>
              <a:t>no_inverted</a:t>
            </a:r>
            <a:r>
              <a:rPr lang="es-AR" dirty="0" smtClean="0"/>
              <a:t> </a:t>
            </a:r>
            <a:r>
              <a:rPr lang="es-AR" dirty="0" err="1" smtClean="0"/>
              <a:t>clk</a:t>
            </a:r>
            <a:r>
              <a:rPr lang="es-AR" dirty="0" smtClean="0"/>
              <a:t>, </a:t>
            </a:r>
            <a:r>
              <a:rPr lang="es-AR" dirty="0" err="1" smtClean="0"/>
              <a:t>no_async</a:t>
            </a:r>
            <a:r>
              <a:rPr lang="es-AR" dirty="0" smtClean="0"/>
              <a:t>, </a:t>
            </a:r>
            <a:r>
              <a:rPr lang="es-AR" dirty="0" err="1" smtClean="0"/>
              <a:t>no_gstate</a:t>
            </a:r>
            <a:r>
              <a:rPr lang="es-AR" dirty="0" smtClean="0"/>
              <a:t>, </a:t>
            </a:r>
            <a:r>
              <a:rPr lang="es-AR" dirty="0" err="1" smtClean="0"/>
              <a:t>slavefifo</a:t>
            </a:r>
            <a:r>
              <a:rPr lang="es-AR" dirty="0" smtClean="0"/>
              <a:t>(11) = 0xC3</a:t>
            </a:r>
          </a:p>
          <a:p>
            <a:pPr>
              <a:buNone/>
            </a:pPr>
            <a:r>
              <a:rPr lang="es-AR" dirty="0" smtClean="0"/>
              <a:t>	IFCONFIG = 0xcb;/*/0xCB; *///para hacerlo </a:t>
            </a:r>
            <a:r>
              <a:rPr lang="es-AR" dirty="0" err="1" smtClean="0"/>
              <a:t>async</a:t>
            </a:r>
            <a:r>
              <a:rPr lang="es-AR" dirty="0" smtClean="0"/>
              <a:t>. Error de diseño. Corregir en VHDL previamente</a:t>
            </a:r>
          </a:p>
          <a:p>
            <a:pPr>
              <a:buNone/>
            </a:pPr>
            <a:endParaRPr lang="es-AR" dirty="0" smtClean="0"/>
          </a:p>
          <a:p>
            <a:pPr>
              <a:buNone/>
            </a:pPr>
            <a:r>
              <a:rPr lang="es-AR" dirty="0" smtClean="0"/>
              <a:t>	SYNCDELAY;</a:t>
            </a:r>
          </a:p>
          <a:p>
            <a:pPr>
              <a:buNone/>
            </a:pPr>
            <a:r>
              <a:rPr lang="es-AR" dirty="0" smtClean="0"/>
              <a:t>	REVCTL = 0x00; /*Chip </a:t>
            </a:r>
            <a:r>
              <a:rPr lang="es-AR" dirty="0" err="1" smtClean="0"/>
              <a:t>Revision</a:t>
            </a:r>
            <a:r>
              <a:rPr lang="es-AR" dirty="0" smtClean="0"/>
              <a:t> Control </a:t>
            </a:r>
            <a:r>
              <a:rPr lang="es-AR" dirty="0" err="1" smtClean="0"/>
              <a:t>Register</a:t>
            </a:r>
            <a:r>
              <a:rPr lang="es-AR" dirty="0" smtClean="0"/>
              <a:t>: poniendo esto en 0x01 me deja manipular los paquetes, pero 		debo mover paquete por paquete cada buffer... no logro tomar ningún tipo de </a:t>
            </a:r>
            <a:r>
              <a:rPr lang="es-AR" dirty="0" err="1" smtClean="0"/>
              <a:t>flag</a:t>
            </a:r>
            <a:r>
              <a:rPr lang="es-AR" dirty="0" smtClean="0"/>
              <a:t> y mucho 		menos pude mover el buffer a la memoria </a:t>
            </a:r>
            <a:r>
              <a:rPr lang="es-AR" dirty="0" err="1" smtClean="0"/>
              <a:t>fifo</a:t>
            </a:r>
            <a:r>
              <a:rPr lang="es-AR" dirty="0" smtClean="0"/>
              <a:t>. Por otro lado, poniendo el bit 0x02 logro 		desactivar el auto-armado de los </a:t>
            </a:r>
            <a:r>
              <a:rPr lang="es-AR" dirty="0" err="1" smtClean="0"/>
              <a:t>endopints</a:t>
            </a:r>
            <a:r>
              <a:rPr lang="es-AR" dirty="0" smtClean="0"/>
              <a:t> y puedo cambiar de modo </a:t>
            </a:r>
            <a:r>
              <a:rPr lang="es-AR" dirty="0" err="1" smtClean="0"/>
              <a:t>autoout</a:t>
            </a:r>
            <a:r>
              <a:rPr lang="es-AR" dirty="0" smtClean="0"/>
              <a:t> a </a:t>
            </a:r>
            <a:r>
              <a:rPr lang="es-AR" dirty="0" err="1" smtClean="0"/>
              <a:t>manualout</a:t>
            </a:r>
            <a:r>
              <a:rPr lang="es-AR" dirty="0" smtClean="0"/>
              <a:t> 		sin necesidad de perder datos.*/</a:t>
            </a:r>
          </a:p>
          <a:p>
            <a:pPr>
              <a:buNone/>
            </a:pPr>
            <a:r>
              <a:rPr lang="es-AR" dirty="0" smtClean="0"/>
              <a:t>	SYNCDELAY;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Configuración del FX2LP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s-AR" dirty="0" smtClean="0"/>
              <a:t>Firmware</a:t>
            </a:r>
          </a:p>
          <a:p>
            <a:pPr>
              <a:buNone/>
            </a:pPr>
            <a:r>
              <a:rPr lang="es-AR" dirty="0" err="1" smtClean="0"/>
              <a:t>void</a:t>
            </a:r>
            <a:r>
              <a:rPr lang="es-AR" dirty="0" smtClean="0"/>
              <a:t> </a:t>
            </a:r>
            <a:r>
              <a:rPr lang="es-AR" dirty="0" err="1" smtClean="0"/>
              <a:t>TD_Init</a:t>
            </a:r>
            <a:r>
              <a:rPr lang="es-AR" dirty="0" smtClean="0"/>
              <a:t>(</a:t>
            </a:r>
            <a:r>
              <a:rPr lang="es-AR" dirty="0" err="1" smtClean="0"/>
              <a:t>void</a:t>
            </a:r>
            <a:r>
              <a:rPr lang="es-AR" dirty="0" smtClean="0"/>
              <a:t>)             // </a:t>
            </a:r>
            <a:r>
              <a:rPr lang="es-AR" dirty="0" err="1" smtClean="0"/>
              <a:t>Called</a:t>
            </a:r>
            <a:r>
              <a:rPr lang="es-AR" dirty="0" smtClean="0"/>
              <a:t> once at </a:t>
            </a:r>
            <a:r>
              <a:rPr lang="es-AR" dirty="0" err="1" smtClean="0"/>
              <a:t>startup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{ […]</a:t>
            </a:r>
          </a:p>
          <a:p>
            <a:pPr>
              <a:buNone/>
            </a:pPr>
            <a:r>
              <a:rPr lang="es-AR" dirty="0" smtClean="0"/>
              <a:t>   		//Pin </a:t>
            </a:r>
            <a:r>
              <a:rPr lang="es-AR" dirty="0" err="1" smtClean="0"/>
              <a:t>Flags</a:t>
            </a:r>
            <a:r>
              <a:rPr lang="es-AR" dirty="0" smtClean="0"/>
              <a:t> </a:t>
            </a:r>
            <a:r>
              <a:rPr lang="es-AR" dirty="0" err="1" smtClean="0"/>
              <a:t>Configuration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	PINFLAGSAB = 0xBC;  	// FLAGA &lt;- EP2 Full </a:t>
            </a:r>
            <a:r>
              <a:rPr lang="es-AR" dirty="0" err="1" smtClean="0"/>
              <a:t>Flag</a:t>
            </a:r>
            <a:endParaRPr lang="es-AR" dirty="0"/>
          </a:p>
          <a:p>
            <a:pPr>
              <a:buNone/>
            </a:pPr>
            <a:r>
              <a:rPr lang="es-AR" dirty="0" smtClean="0"/>
              <a:t>			// FLAGD &lt;- EP2 </a:t>
            </a:r>
            <a:r>
              <a:rPr lang="es-AR" dirty="0" err="1" smtClean="0"/>
              <a:t>Empty</a:t>
            </a:r>
            <a:r>
              <a:rPr lang="es-AR" dirty="0" smtClean="0"/>
              <a:t> </a:t>
            </a:r>
            <a:r>
              <a:rPr lang="es-AR" dirty="0" err="1" smtClean="0"/>
              <a:t>Flag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	SYNCDELAY;</a:t>
            </a:r>
          </a:p>
          <a:p>
            <a:pPr>
              <a:buNone/>
            </a:pPr>
            <a:r>
              <a:rPr lang="es-AR" dirty="0" smtClean="0"/>
              <a:t>	PINFLAGSCD = 0x8F;	// FLAGC &lt;- EP8 Full </a:t>
            </a:r>
            <a:r>
              <a:rPr lang="es-AR" dirty="0" err="1" smtClean="0"/>
              <a:t>Flag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			// FLAGB &lt;- EP8 </a:t>
            </a:r>
            <a:r>
              <a:rPr lang="es-AR" dirty="0" err="1" smtClean="0"/>
              <a:t>Empty</a:t>
            </a:r>
            <a:r>
              <a:rPr lang="es-AR" dirty="0" smtClean="0"/>
              <a:t> </a:t>
            </a:r>
            <a:r>
              <a:rPr lang="es-AR" dirty="0" err="1" smtClean="0"/>
              <a:t>Flag</a:t>
            </a:r>
            <a:endParaRPr lang="es-AR" dirty="0" smtClean="0"/>
          </a:p>
          <a:p>
            <a:pPr>
              <a:buNone/>
            </a:pPr>
            <a:endParaRPr lang="es-AR" dirty="0" smtClean="0"/>
          </a:p>
          <a:p>
            <a:pPr>
              <a:buNone/>
            </a:pPr>
            <a:r>
              <a:rPr lang="es-AR" dirty="0" smtClean="0"/>
              <a:t>	EP1OUTCFG = 0xA0;</a:t>
            </a:r>
          </a:p>
          <a:p>
            <a:pPr>
              <a:buNone/>
            </a:pPr>
            <a:r>
              <a:rPr lang="es-AR" dirty="0" smtClean="0"/>
              <a:t>	SYNCDELAY;</a:t>
            </a:r>
          </a:p>
          <a:p>
            <a:pPr>
              <a:buNone/>
            </a:pPr>
            <a:r>
              <a:rPr lang="es-AR" dirty="0" smtClean="0"/>
              <a:t>	EP1INCFG = 0xA0;</a:t>
            </a:r>
          </a:p>
          <a:p>
            <a:pPr>
              <a:buNone/>
            </a:pPr>
            <a:r>
              <a:rPr lang="es-AR" dirty="0" smtClean="0"/>
              <a:t>	SYNCDELAY;</a:t>
            </a:r>
          </a:p>
          <a:p>
            <a:pPr>
              <a:buNone/>
            </a:pPr>
            <a:r>
              <a:rPr lang="es-AR" dirty="0" smtClean="0"/>
              <a:t>	EP4CFG &amp;= 0x7F;</a:t>
            </a:r>
          </a:p>
          <a:p>
            <a:pPr>
              <a:buNone/>
            </a:pPr>
            <a:r>
              <a:rPr lang="es-AR" dirty="0" smtClean="0"/>
              <a:t>	SYNCDELAY;</a:t>
            </a:r>
          </a:p>
          <a:p>
            <a:pPr>
              <a:buNone/>
            </a:pPr>
            <a:r>
              <a:rPr lang="es-AR" dirty="0" smtClean="0"/>
              <a:t>	EP6CFG &amp;= 0x7F;</a:t>
            </a:r>
          </a:p>
          <a:p>
            <a:pPr>
              <a:buNone/>
            </a:pPr>
            <a:r>
              <a:rPr lang="es-AR" dirty="0" smtClean="0"/>
              <a:t>	SYNCDELAY;</a:t>
            </a:r>
          </a:p>
          <a:p>
            <a:pPr>
              <a:buNone/>
            </a:pPr>
            <a:r>
              <a:rPr lang="es-AR" dirty="0" smtClean="0"/>
              <a:t>	EP8CFG = 0xA0; //EP8 </a:t>
            </a:r>
            <a:r>
              <a:rPr lang="es-AR" dirty="0" err="1" smtClean="0"/>
              <a:t>is</a:t>
            </a:r>
            <a:r>
              <a:rPr lang="es-AR" dirty="0" smtClean="0"/>
              <a:t> DIR=OUT, TYPE=BULK, SIZE=512, BUF=2x</a:t>
            </a:r>
          </a:p>
          <a:p>
            <a:pPr>
              <a:buNone/>
            </a:pPr>
            <a:r>
              <a:rPr lang="es-AR" dirty="0" smtClean="0"/>
              <a:t>	SYNCDELAY;</a:t>
            </a:r>
          </a:p>
          <a:p>
            <a:pPr>
              <a:buNone/>
            </a:pPr>
            <a:r>
              <a:rPr lang="es-AR" dirty="0" smtClean="0"/>
              <a:t>	EP2CFG = 0xD2;  // EP2 </a:t>
            </a:r>
            <a:r>
              <a:rPr lang="es-AR" dirty="0" err="1" smtClean="0"/>
              <a:t>is</a:t>
            </a:r>
            <a:r>
              <a:rPr lang="es-AR" dirty="0" smtClean="0"/>
              <a:t> DIR=IN, TYPE=ISOC, SIZE=1024, BUF=3x EP2CFG@e612 --&gt; </a:t>
            </a:r>
            <a:r>
              <a:rPr lang="es-AR" dirty="0" err="1" smtClean="0"/>
              <a:t>size</a:t>
            </a:r>
            <a:r>
              <a:rPr lang="es-AR" dirty="0" smtClean="0"/>
              <a:t> = 512, </a:t>
            </a:r>
            <a:r>
              <a:rPr lang="es-AR" dirty="0" err="1" smtClean="0"/>
              <a:t>buf</a:t>
            </a:r>
            <a:r>
              <a:rPr lang="es-AR" dirty="0" smtClean="0"/>
              <a:t> = 2x</a:t>
            </a:r>
          </a:p>
          <a:p>
            <a:pPr>
              <a:buNone/>
            </a:pPr>
            <a:r>
              <a:rPr lang="es-AR" dirty="0" smtClean="0"/>
              <a:t>	SYNCDELAY;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Configuración del FX2LP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AR" dirty="0" smtClean="0"/>
              <a:t>Firmware</a:t>
            </a:r>
          </a:p>
          <a:p>
            <a:pPr>
              <a:buNone/>
            </a:pPr>
            <a:r>
              <a:rPr lang="es-AR" dirty="0" err="1" smtClean="0"/>
              <a:t>void</a:t>
            </a:r>
            <a:r>
              <a:rPr lang="es-AR" dirty="0" smtClean="0"/>
              <a:t> </a:t>
            </a:r>
            <a:r>
              <a:rPr lang="es-AR" dirty="0" err="1" smtClean="0"/>
              <a:t>TD_Init</a:t>
            </a:r>
            <a:r>
              <a:rPr lang="es-AR" dirty="0" smtClean="0"/>
              <a:t>(</a:t>
            </a:r>
            <a:r>
              <a:rPr lang="es-AR" dirty="0" err="1" smtClean="0"/>
              <a:t>void</a:t>
            </a:r>
            <a:r>
              <a:rPr lang="es-AR" dirty="0" smtClean="0"/>
              <a:t>)             // </a:t>
            </a:r>
            <a:r>
              <a:rPr lang="es-AR" dirty="0" err="1" smtClean="0"/>
              <a:t>Called</a:t>
            </a:r>
            <a:r>
              <a:rPr lang="es-AR" dirty="0" smtClean="0"/>
              <a:t> once at </a:t>
            </a:r>
            <a:r>
              <a:rPr lang="es-AR" dirty="0" err="1" smtClean="0"/>
              <a:t>startup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{ […]</a:t>
            </a:r>
          </a:p>
          <a:p>
            <a:pPr>
              <a:buNone/>
            </a:pPr>
            <a:r>
              <a:rPr lang="es-AR" dirty="0" smtClean="0"/>
              <a:t>	//</a:t>
            </a:r>
            <a:r>
              <a:rPr lang="es-AR" dirty="0" err="1" smtClean="0"/>
              <a:t>setting</a:t>
            </a:r>
            <a:r>
              <a:rPr lang="es-AR" dirty="0" smtClean="0"/>
              <a:t> </a:t>
            </a:r>
            <a:r>
              <a:rPr lang="es-AR" dirty="0" err="1" smtClean="0"/>
              <a:t>on</a:t>
            </a:r>
            <a:r>
              <a:rPr lang="es-AR" dirty="0" smtClean="0"/>
              <a:t> auto </a:t>
            </a:r>
            <a:r>
              <a:rPr lang="es-AR" dirty="0" err="1" smtClean="0"/>
              <a:t>mode</a:t>
            </a:r>
            <a:r>
              <a:rPr lang="es-AR" dirty="0" smtClean="0"/>
              <a:t>. </a:t>
            </a:r>
            <a:r>
              <a:rPr lang="es-AR" dirty="0" err="1" smtClean="0"/>
              <a:t>rising</a:t>
            </a:r>
            <a:r>
              <a:rPr lang="es-AR" dirty="0" smtClean="0"/>
              <a:t> </a:t>
            </a:r>
            <a:r>
              <a:rPr lang="es-AR" dirty="0" err="1" smtClean="0"/>
              <a:t>edge</a:t>
            </a:r>
            <a:r>
              <a:rPr lang="es-AR" dirty="0" smtClean="0"/>
              <a:t> </a:t>
            </a:r>
            <a:r>
              <a:rPr lang="es-AR" dirty="0" err="1" smtClean="0"/>
              <a:t>is</a:t>
            </a:r>
            <a:r>
              <a:rPr lang="es-AR" dirty="0" smtClean="0"/>
              <a:t> </a:t>
            </a:r>
            <a:r>
              <a:rPr lang="es-AR" dirty="0" err="1" smtClean="0"/>
              <a:t>necessary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	EP8FIFOCFG = 0x11;// &amp; ~</a:t>
            </a:r>
            <a:r>
              <a:rPr lang="es-AR" dirty="0" err="1" smtClean="0"/>
              <a:t>bmAUTOOUT</a:t>
            </a:r>
            <a:r>
              <a:rPr lang="es-AR" dirty="0" smtClean="0"/>
              <a:t>; //at </a:t>
            </a:r>
            <a:r>
              <a:rPr lang="es-AR" dirty="0" err="1" smtClean="0"/>
              <a:t>the</a:t>
            </a:r>
            <a:r>
              <a:rPr lang="es-AR" dirty="0" smtClean="0"/>
              <a:t> </a:t>
            </a:r>
            <a:r>
              <a:rPr lang="es-AR" dirty="0" err="1" smtClean="0"/>
              <a:t>end</a:t>
            </a:r>
            <a:r>
              <a:rPr lang="es-AR" dirty="0" smtClean="0"/>
              <a:t>, auto </a:t>
            </a:r>
            <a:r>
              <a:rPr lang="es-AR" dirty="0" err="1" smtClean="0"/>
              <a:t>mode</a:t>
            </a:r>
            <a:r>
              <a:rPr lang="es-AR" dirty="0" smtClean="0"/>
              <a:t> </a:t>
            </a:r>
            <a:r>
              <a:rPr lang="es-AR" dirty="0" err="1" smtClean="0"/>
              <a:t>is</a:t>
            </a:r>
            <a:r>
              <a:rPr lang="es-AR" dirty="0" smtClean="0"/>
              <a:t> </a:t>
            </a:r>
            <a:r>
              <a:rPr lang="es-AR" dirty="0" err="1" smtClean="0"/>
              <a:t>setted</a:t>
            </a:r>
            <a:r>
              <a:rPr lang="es-AR" dirty="0" smtClean="0"/>
              <a:t> off</a:t>
            </a:r>
          </a:p>
          <a:p>
            <a:pPr>
              <a:buNone/>
            </a:pPr>
            <a:r>
              <a:rPr lang="es-AR" dirty="0" smtClean="0"/>
              <a:t>	SYNCDELAY;</a:t>
            </a:r>
          </a:p>
          <a:p>
            <a:pPr>
              <a:buNone/>
            </a:pPr>
            <a:r>
              <a:rPr lang="es-AR" dirty="0" smtClean="0"/>
              <a:t>	EP2FIFOCFG = 0x0D;</a:t>
            </a:r>
          </a:p>
          <a:p>
            <a:pPr>
              <a:buNone/>
            </a:pPr>
            <a:r>
              <a:rPr lang="es-AR" dirty="0" smtClean="0"/>
              <a:t>	SYNCDELAY;</a:t>
            </a:r>
          </a:p>
          <a:p>
            <a:pPr>
              <a:buNone/>
            </a:pPr>
            <a:r>
              <a:rPr lang="es-AR" dirty="0" smtClean="0"/>
              <a:t>[…]</a:t>
            </a:r>
          </a:p>
          <a:p>
            <a:pPr>
              <a:buNone/>
            </a:pPr>
            <a:r>
              <a:rPr lang="es-AR" dirty="0" smtClean="0"/>
              <a:t>	// </a:t>
            </a:r>
            <a:r>
              <a:rPr lang="es-AR" dirty="0" err="1" smtClean="0"/>
              <a:t>We</a:t>
            </a:r>
            <a:r>
              <a:rPr lang="es-AR" dirty="0" smtClean="0"/>
              <a:t> </a:t>
            </a:r>
            <a:r>
              <a:rPr lang="es-AR" dirty="0" err="1" smtClean="0"/>
              <a:t>want</a:t>
            </a:r>
            <a:r>
              <a:rPr lang="es-AR" dirty="0" smtClean="0"/>
              <a:t> </a:t>
            </a:r>
            <a:r>
              <a:rPr lang="es-AR" dirty="0" err="1" smtClean="0"/>
              <a:t>to</a:t>
            </a:r>
            <a:r>
              <a:rPr lang="es-AR" dirty="0" smtClean="0"/>
              <a:t> </a:t>
            </a:r>
            <a:r>
              <a:rPr lang="es-AR" dirty="0" err="1" smtClean="0"/>
              <a:t>get</a:t>
            </a:r>
            <a:r>
              <a:rPr lang="es-AR" dirty="0" smtClean="0"/>
              <a:t> SOF </a:t>
            </a:r>
            <a:r>
              <a:rPr lang="es-AR" dirty="0" err="1" smtClean="0"/>
              <a:t>interrupts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	USBIE |= </a:t>
            </a:r>
            <a:r>
              <a:rPr lang="es-AR" dirty="0" err="1" smtClean="0"/>
              <a:t>bmSOF</a:t>
            </a:r>
            <a:r>
              <a:rPr lang="es-AR" dirty="0" smtClean="0"/>
              <a:t>;</a:t>
            </a:r>
          </a:p>
          <a:p>
            <a:pPr>
              <a:buNone/>
            </a:pPr>
            <a:r>
              <a:rPr lang="es-AR" dirty="0" smtClean="0"/>
              <a:t>	EIEX4 = 1;</a:t>
            </a:r>
          </a:p>
          <a:p>
            <a:pPr>
              <a:buNone/>
            </a:pPr>
            <a:r>
              <a:rPr lang="es-AR" dirty="0" smtClean="0"/>
              <a:t>	INTSETUP |= (INT4IN | bmAV4EN);</a:t>
            </a:r>
          </a:p>
          <a:p>
            <a:pPr>
              <a:buNone/>
            </a:pPr>
            <a:r>
              <a:rPr lang="es-AR" dirty="0" smtClean="0"/>
              <a:t>	EXIF &amp;= ~0x40;</a:t>
            </a:r>
          </a:p>
          <a:p>
            <a:pPr>
              <a:buNone/>
            </a:pPr>
            <a:r>
              <a:rPr lang="es-AR" dirty="0" smtClean="0"/>
              <a:t>	EP8FIFOIE = 0x03;</a:t>
            </a:r>
          </a:p>
          <a:p>
            <a:pPr>
              <a:buNone/>
            </a:pPr>
            <a:r>
              <a:rPr lang="es-AR" dirty="0" smtClean="0"/>
              <a:t>[…]}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Configuración del FX2LP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s-AR" dirty="0" smtClean="0"/>
              <a:t>Firmware</a:t>
            </a:r>
          </a:p>
          <a:p>
            <a:pPr>
              <a:buNone/>
            </a:pPr>
            <a:r>
              <a:rPr lang="es-AR" dirty="0" err="1" smtClean="0"/>
              <a:t>void</a:t>
            </a:r>
            <a:r>
              <a:rPr lang="es-AR" dirty="0" smtClean="0"/>
              <a:t> </a:t>
            </a:r>
            <a:r>
              <a:rPr lang="es-AR" dirty="0" err="1" smtClean="0"/>
              <a:t>TD_Poll</a:t>
            </a:r>
            <a:r>
              <a:rPr lang="es-AR" dirty="0" smtClean="0"/>
              <a:t>(</a:t>
            </a:r>
            <a:r>
              <a:rPr lang="es-AR" dirty="0" err="1" smtClean="0"/>
              <a:t>void</a:t>
            </a:r>
            <a:r>
              <a:rPr lang="es-AR" dirty="0" smtClean="0"/>
              <a:t>)             // </a:t>
            </a:r>
            <a:r>
              <a:rPr lang="es-AR" dirty="0" err="1" smtClean="0"/>
              <a:t>Called</a:t>
            </a:r>
            <a:r>
              <a:rPr lang="es-AR" dirty="0" smtClean="0"/>
              <a:t> </a:t>
            </a:r>
            <a:r>
              <a:rPr lang="es-AR" dirty="0" err="1" smtClean="0"/>
              <a:t>repeatedly</a:t>
            </a:r>
            <a:r>
              <a:rPr lang="es-AR" dirty="0" smtClean="0"/>
              <a:t> </a:t>
            </a:r>
            <a:r>
              <a:rPr lang="es-AR" dirty="0" err="1" smtClean="0"/>
              <a:t>while</a:t>
            </a:r>
            <a:r>
              <a:rPr lang="es-AR" dirty="0" smtClean="0"/>
              <a:t> </a:t>
            </a:r>
            <a:r>
              <a:rPr lang="es-AR" dirty="0" err="1" smtClean="0"/>
              <a:t>the</a:t>
            </a:r>
            <a:r>
              <a:rPr lang="es-AR" dirty="0" smtClean="0"/>
              <a:t> </a:t>
            </a:r>
            <a:r>
              <a:rPr lang="es-AR" dirty="0" err="1" smtClean="0"/>
              <a:t>device</a:t>
            </a:r>
            <a:r>
              <a:rPr lang="es-AR" dirty="0" smtClean="0"/>
              <a:t> </a:t>
            </a:r>
            <a:r>
              <a:rPr lang="es-AR" dirty="0" err="1" smtClean="0"/>
              <a:t>is</a:t>
            </a:r>
            <a:r>
              <a:rPr lang="es-AR" dirty="0" smtClean="0"/>
              <a:t> idle  </a:t>
            </a:r>
          </a:p>
          <a:p>
            <a:pPr>
              <a:buNone/>
            </a:pPr>
            <a:r>
              <a:rPr lang="es-AR" dirty="0" smtClean="0"/>
              <a:t>{</a:t>
            </a:r>
          </a:p>
          <a:p>
            <a:pPr>
              <a:buNone/>
            </a:pPr>
            <a:r>
              <a:rPr lang="es-AR" dirty="0" smtClean="0"/>
              <a:t>	BYTE </a:t>
            </a:r>
            <a:r>
              <a:rPr lang="es-AR" dirty="0" err="1" smtClean="0"/>
              <a:t>dum</a:t>
            </a:r>
            <a:r>
              <a:rPr lang="es-AR" dirty="0" smtClean="0"/>
              <a:t>;</a:t>
            </a:r>
          </a:p>
          <a:p>
            <a:pPr>
              <a:buNone/>
            </a:pPr>
            <a:r>
              <a:rPr lang="es-AR" dirty="0" smtClean="0"/>
              <a:t>		</a:t>
            </a:r>
            <a:r>
              <a:rPr lang="es-AR" dirty="0" err="1" smtClean="0"/>
              <a:t>if</a:t>
            </a:r>
            <a:r>
              <a:rPr lang="es-AR" dirty="0" smtClean="0"/>
              <a:t>(EP8FIFOFLGS &amp; bmBIT1)//ep8 </a:t>
            </a:r>
            <a:r>
              <a:rPr lang="es-AR" dirty="0" err="1" smtClean="0"/>
              <a:t>fifo</a:t>
            </a:r>
            <a:r>
              <a:rPr lang="es-AR" dirty="0" smtClean="0"/>
              <a:t> </a:t>
            </a:r>
            <a:r>
              <a:rPr lang="es-AR" dirty="0" err="1" smtClean="0"/>
              <a:t>empty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			</a:t>
            </a:r>
            <a:r>
              <a:rPr lang="es-AR" dirty="0" err="1" smtClean="0"/>
              <a:t>dum</a:t>
            </a:r>
            <a:r>
              <a:rPr lang="es-AR" dirty="0" smtClean="0"/>
              <a:t> = D4ON;</a:t>
            </a:r>
          </a:p>
          <a:p>
            <a:pPr>
              <a:buNone/>
            </a:pPr>
            <a:r>
              <a:rPr lang="es-AR" dirty="0" smtClean="0"/>
              <a:t>		</a:t>
            </a:r>
            <a:r>
              <a:rPr lang="es-AR" dirty="0" err="1" smtClean="0"/>
              <a:t>else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			</a:t>
            </a:r>
            <a:r>
              <a:rPr lang="es-AR" dirty="0" err="1" smtClean="0"/>
              <a:t>dum</a:t>
            </a:r>
            <a:r>
              <a:rPr lang="es-AR" dirty="0" smtClean="0"/>
              <a:t> = D4OFF;</a:t>
            </a:r>
          </a:p>
          <a:p>
            <a:pPr>
              <a:buNone/>
            </a:pPr>
            <a:r>
              <a:rPr lang="es-AR" dirty="0" smtClean="0"/>
              <a:t>		</a:t>
            </a:r>
            <a:r>
              <a:rPr lang="es-AR" dirty="0" err="1" smtClean="0"/>
              <a:t>if</a:t>
            </a:r>
            <a:r>
              <a:rPr lang="es-AR" dirty="0" smtClean="0"/>
              <a:t>(EP8FIFOFLGS &amp; bmBIT0)//ep8 </a:t>
            </a:r>
            <a:r>
              <a:rPr lang="es-AR" dirty="0" err="1" smtClean="0"/>
              <a:t>fifo</a:t>
            </a:r>
            <a:r>
              <a:rPr lang="es-AR" dirty="0" smtClean="0"/>
              <a:t> full//(EP2468STAT &amp; bmBIT6)//ep8 </a:t>
            </a:r>
            <a:r>
              <a:rPr lang="es-AR" dirty="0" err="1" smtClean="0"/>
              <a:t>empty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			</a:t>
            </a:r>
            <a:r>
              <a:rPr lang="es-AR" dirty="0" err="1" smtClean="0"/>
              <a:t>dum</a:t>
            </a:r>
            <a:r>
              <a:rPr lang="es-AR" dirty="0" smtClean="0"/>
              <a:t> = D3ON;</a:t>
            </a:r>
          </a:p>
          <a:p>
            <a:pPr>
              <a:buNone/>
            </a:pPr>
            <a:r>
              <a:rPr lang="es-AR" dirty="0" smtClean="0"/>
              <a:t>		</a:t>
            </a:r>
            <a:r>
              <a:rPr lang="es-AR" dirty="0" err="1" smtClean="0"/>
              <a:t>else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			</a:t>
            </a:r>
            <a:r>
              <a:rPr lang="es-AR" dirty="0" err="1" smtClean="0"/>
              <a:t>dum</a:t>
            </a:r>
            <a:r>
              <a:rPr lang="es-AR" dirty="0" smtClean="0"/>
              <a:t> = D3OFF;</a:t>
            </a:r>
          </a:p>
          <a:p>
            <a:pPr>
              <a:buNone/>
            </a:pPr>
            <a:r>
              <a:rPr lang="es-AR" dirty="0" smtClean="0"/>
              <a:t>		</a:t>
            </a:r>
            <a:r>
              <a:rPr lang="es-AR" dirty="0" err="1" smtClean="0"/>
              <a:t>if</a:t>
            </a:r>
            <a:r>
              <a:rPr lang="es-AR" dirty="0" smtClean="0"/>
              <a:t>(EP2FIFOFLGS &amp; bmBIT1)//ep2 </a:t>
            </a:r>
            <a:r>
              <a:rPr lang="es-AR" dirty="0" err="1" smtClean="0"/>
              <a:t>fifo</a:t>
            </a:r>
            <a:r>
              <a:rPr lang="es-AR" dirty="0" smtClean="0"/>
              <a:t> </a:t>
            </a:r>
            <a:r>
              <a:rPr lang="es-AR" dirty="0" err="1" smtClean="0"/>
              <a:t>empty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			</a:t>
            </a:r>
            <a:r>
              <a:rPr lang="es-AR" dirty="0" err="1" smtClean="0"/>
              <a:t>dum</a:t>
            </a:r>
            <a:r>
              <a:rPr lang="es-AR" dirty="0" smtClean="0"/>
              <a:t> = D2ON;</a:t>
            </a:r>
          </a:p>
          <a:p>
            <a:pPr>
              <a:buNone/>
            </a:pPr>
            <a:r>
              <a:rPr lang="es-AR" dirty="0" smtClean="0"/>
              <a:t>		</a:t>
            </a:r>
            <a:r>
              <a:rPr lang="es-AR" dirty="0" err="1" smtClean="0"/>
              <a:t>else</a:t>
            </a:r>
            <a:endParaRPr lang="es-AR" dirty="0" smtClean="0"/>
          </a:p>
          <a:p>
            <a:pPr>
              <a:buNone/>
            </a:pPr>
            <a:r>
              <a:rPr lang="es-AR" dirty="0"/>
              <a:t>	</a:t>
            </a:r>
            <a:r>
              <a:rPr lang="es-AR" dirty="0" smtClean="0"/>
              <a:t>		</a:t>
            </a:r>
            <a:r>
              <a:rPr lang="es-AR" dirty="0" err="1" smtClean="0"/>
              <a:t>dum</a:t>
            </a:r>
            <a:r>
              <a:rPr lang="es-AR" dirty="0" smtClean="0"/>
              <a:t> = D2OFF;</a:t>
            </a:r>
          </a:p>
          <a:p>
            <a:pPr>
              <a:buNone/>
            </a:pPr>
            <a:r>
              <a:rPr lang="es-AR" dirty="0" smtClean="0"/>
              <a:t>}</a:t>
            </a:r>
          </a:p>
          <a:p>
            <a:pPr>
              <a:buNone/>
            </a:pPr>
            <a:endParaRPr lang="es-A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Configuración del FX2LP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AR" dirty="0" smtClean="0"/>
              <a:t>Firmware</a:t>
            </a:r>
          </a:p>
          <a:p>
            <a:pPr>
              <a:buNone/>
            </a:pPr>
            <a:r>
              <a:rPr lang="es-AR" dirty="0" err="1" smtClean="0"/>
              <a:t>void</a:t>
            </a:r>
            <a:r>
              <a:rPr lang="es-AR" dirty="0" smtClean="0"/>
              <a:t> ISR_Ep8eflag(</a:t>
            </a:r>
            <a:r>
              <a:rPr lang="es-AR" dirty="0" err="1" smtClean="0"/>
              <a:t>void</a:t>
            </a:r>
            <a:r>
              <a:rPr lang="es-AR" dirty="0" smtClean="0"/>
              <a:t>) </a:t>
            </a:r>
            <a:r>
              <a:rPr lang="es-AR" dirty="0" err="1" smtClean="0"/>
              <a:t>interrupt</a:t>
            </a:r>
            <a:r>
              <a:rPr lang="es-AR" dirty="0" smtClean="0"/>
              <a:t> 0</a:t>
            </a:r>
          </a:p>
          <a:p>
            <a:pPr>
              <a:buNone/>
            </a:pPr>
            <a:r>
              <a:rPr lang="es-AR" dirty="0" smtClean="0"/>
              <a:t>{</a:t>
            </a:r>
          </a:p>
          <a:p>
            <a:pPr>
              <a:buNone/>
            </a:pPr>
            <a:r>
              <a:rPr lang="es-AR" dirty="0" smtClean="0"/>
              <a:t>	EXIF &amp;= ~bmBIT6;</a:t>
            </a:r>
          </a:p>
          <a:p>
            <a:pPr>
              <a:buNone/>
            </a:pPr>
            <a:r>
              <a:rPr lang="es-AR" dirty="0" smtClean="0"/>
              <a:t>	EP8FIFOIRQ = 0x02;</a:t>
            </a:r>
          </a:p>
          <a:p>
            <a:pPr>
              <a:buNone/>
            </a:pPr>
            <a:r>
              <a:rPr lang="es-AR" dirty="0" smtClean="0"/>
              <a:t>	FX2LPSerial_XmitHex2(EP8BCH);</a:t>
            </a:r>
          </a:p>
          <a:p>
            <a:pPr>
              <a:buNone/>
            </a:pPr>
            <a:r>
              <a:rPr lang="es-AR" dirty="0" smtClean="0"/>
              <a:t>	FX2LPSerial_XmitHex2(EP8BCL);</a:t>
            </a:r>
          </a:p>
          <a:p>
            <a:pPr>
              <a:buNone/>
            </a:pPr>
            <a:r>
              <a:rPr lang="es-AR" dirty="0" smtClean="0"/>
              <a:t>	FX2LPSerial_XmitString("\nEP8: Estoy vacío\n");</a:t>
            </a:r>
          </a:p>
          <a:p>
            <a:pPr>
              <a:buNone/>
            </a:pPr>
            <a:r>
              <a:rPr lang="es-AR" dirty="0" smtClean="0"/>
              <a:t>}</a:t>
            </a:r>
          </a:p>
          <a:p>
            <a:pPr>
              <a:buNone/>
            </a:pPr>
            <a:r>
              <a:rPr lang="es-AR" dirty="0" err="1" smtClean="0"/>
              <a:t>void</a:t>
            </a:r>
            <a:r>
              <a:rPr lang="es-AR" dirty="0" smtClean="0"/>
              <a:t> ISR_Ep8fflag(</a:t>
            </a:r>
            <a:r>
              <a:rPr lang="es-AR" dirty="0" err="1" smtClean="0"/>
              <a:t>void</a:t>
            </a:r>
            <a:r>
              <a:rPr lang="es-AR" dirty="0" smtClean="0"/>
              <a:t>) </a:t>
            </a:r>
            <a:r>
              <a:rPr lang="es-AR" dirty="0" err="1" smtClean="0"/>
              <a:t>interrupt</a:t>
            </a:r>
            <a:r>
              <a:rPr lang="es-AR" dirty="0" smtClean="0"/>
              <a:t> 0</a:t>
            </a:r>
          </a:p>
          <a:p>
            <a:pPr>
              <a:buNone/>
            </a:pPr>
            <a:r>
              <a:rPr lang="es-AR" dirty="0" smtClean="0"/>
              <a:t>{</a:t>
            </a:r>
          </a:p>
          <a:p>
            <a:pPr>
              <a:buNone/>
            </a:pPr>
            <a:r>
              <a:rPr lang="es-AR" dirty="0" smtClean="0"/>
              <a:t>	EXIF &amp;= ~0x40;</a:t>
            </a:r>
          </a:p>
          <a:p>
            <a:pPr>
              <a:buNone/>
            </a:pPr>
            <a:r>
              <a:rPr lang="es-AR" dirty="0" smtClean="0"/>
              <a:t>	EP8FIFOIRQ = 0x01;</a:t>
            </a:r>
          </a:p>
          <a:p>
            <a:pPr>
              <a:buNone/>
            </a:pPr>
            <a:r>
              <a:rPr lang="es-AR" dirty="0" smtClean="0"/>
              <a:t>	FX2LPSerial_XmitString("EP8: Estoy lleno\n");</a:t>
            </a:r>
          </a:p>
          <a:p>
            <a:pPr>
              <a:buNone/>
            </a:pPr>
            <a:r>
              <a:rPr lang="es-AR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Configuración del FX2LP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AR" dirty="0" smtClean="0"/>
              <a:t>Problemas presentados</a:t>
            </a:r>
          </a:p>
          <a:p>
            <a:pPr lvl="1"/>
            <a:r>
              <a:rPr lang="es-AR" dirty="0" smtClean="0"/>
              <a:t>Problemas de sincronismo:</a:t>
            </a:r>
          </a:p>
          <a:p>
            <a:pPr lvl="1">
              <a:buNone/>
            </a:pPr>
            <a:r>
              <a:rPr lang="es-AR" dirty="0" smtClean="0"/>
              <a:t>El código provisto por el fabricante aleatoria y frecuentemente se colgaba cuando el firmware era cargado al chip</a:t>
            </a:r>
          </a:p>
          <a:p>
            <a:pPr lvl="1">
              <a:buNone/>
            </a:pPr>
            <a:r>
              <a:rPr lang="es-AR" dirty="0" smtClean="0"/>
              <a:t>Falla detectada en una reconexión del chip.</a:t>
            </a:r>
          </a:p>
          <a:p>
            <a:pPr lvl="1">
              <a:buNone/>
            </a:pPr>
            <a:r>
              <a:rPr lang="es-AR" dirty="0" smtClean="0"/>
              <a:t>Para </a:t>
            </a:r>
            <a:r>
              <a:rPr lang="es-AR" dirty="0" err="1" smtClean="0"/>
              <a:t>debug</a:t>
            </a:r>
            <a:r>
              <a:rPr lang="es-AR" dirty="0" smtClean="0"/>
              <a:t> se implementó una comunicación serie </a:t>
            </a:r>
            <a:r>
              <a:rPr lang="es-AR" dirty="0" err="1" smtClean="0"/>
              <a:t>via</a:t>
            </a:r>
            <a:r>
              <a:rPr lang="es-AR" dirty="0" smtClean="0"/>
              <a:t> UART.</a:t>
            </a:r>
          </a:p>
          <a:p>
            <a:pPr lvl="1">
              <a:buNone/>
            </a:pPr>
            <a:r>
              <a:rPr lang="es-AR" dirty="0" smtClean="0"/>
              <a:t>La falla no volvió a aparecer con un mensaje de comunicación entre la etapa de desconexión y reconexión. Sin esto no se logró que el fallo no se presente.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Configuración del FX2LP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AR" dirty="0" smtClean="0"/>
              <a:t>Problemas presentados</a:t>
            </a:r>
          </a:p>
          <a:p>
            <a:pPr lvl="1"/>
            <a:r>
              <a:rPr lang="es-AR" dirty="0" smtClean="0"/>
              <a:t>Problemas de sincronismo:</a:t>
            </a:r>
            <a:endParaRPr lang="es-AR" dirty="0"/>
          </a:p>
          <a:p>
            <a:pPr lvl="1">
              <a:buNone/>
            </a:pPr>
            <a:r>
              <a:rPr lang="es-AR" dirty="0" err="1" smtClean="0"/>
              <a:t>void</a:t>
            </a:r>
            <a:r>
              <a:rPr lang="es-AR" dirty="0" smtClean="0"/>
              <a:t> </a:t>
            </a:r>
            <a:r>
              <a:rPr lang="es-AR" dirty="0" err="1" smtClean="0"/>
              <a:t>main</a:t>
            </a:r>
            <a:r>
              <a:rPr lang="es-AR" dirty="0" smtClean="0"/>
              <a:t>()</a:t>
            </a:r>
          </a:p>
          <a:p>
            <a:pPr lvl="1">
              <a:buNone/>
            </a:pPr>
            <a:r>
              <a:rPr lang="es-AR" dirty="0" smtClean="0"/>
              <a:t>{[…]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 // unconditionally re-connect.  If we loaded from </a:t>
            </a:r>
            <a:r>
              <a:rPr lang="en-US" dirty="0" err="1" smtClean="0"/>
              <a:t>eeprom</a:t>
            </a:r>
            <a:r>
              <a:rPr lang="en-US" dirty="0" smtClean="0"/>
              <a:t> we are</a:t>
            </a:r>
          </a:p>
          <a:p>
            <a:pPr lvl="1">
              <a:buNone/>
            </a:pPr>
            <a:r>
              <a:rPr lang="en-US" dirty="0" smtClean="0"/>
              <a:t>   // disconnected and need to connect.  If we just </a:t>
            </a:r>
            <a:r>
              <a:rPr lang="en-US" dirty="0" err="1" smtClean="0"/>
              <a:t>renumerated</a:t>
            </a:r>
            <a:r>
              <a:rPr lang="en-US" dirty="0" smtClean="0"/>
              <a:t> this</a:t>
            </a:r>
          </a:p>
          <a:p>
            <a:pPr lvl="1">
              <a:buNone/>
            </a:pPr>
            <a:r>
              <a:rPr lang="en-US" dirty="0" smtClean="0"/>
              <a:t>   // is not necessary but doesn't hurt anything</a:t>
            </a:r>
          </a:p>
          <a:p>
            <a:pPr lvl="1">
              <a:buNone/>
            </a:pPr>
            <a:r>
              <a:rPr lang="en-US" dirty="0" smtClean="0"/>
              <a:t>   USBCS &amp;=~</a:t>
            </a:r>
            <a:r>
              <a:rPr lang="en-US" dirty="0" err="1" smtClean="0"/>
              <a:t>bmDISCON</a:t>
            </a:r>
            <a:r>
              <a:rPr lang="en-US" dirty="0" smtClean="0"/>
              <a:t>;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	 FX2LPSerial_XmitString("</a:t>
            </a:r>
            <a:r>
              <a:rPr lang="en-US" dirty="0" err="1" smtClean="0"/>
              <a:t>Reconecting</a:t>
            </a:r>
            <a:r>
              <a:rPr lang="en-US" dirty="0" smtClean="0"/>
              <a:t>...\n\n");</a:t>
            </a:r>
          </a:p>
          <a:p>
            <a:pPr lvl="1">
              <a:buNone/>
            </a:pPr>
            <a:r>
              <a:rPr lang="en-US" dirty="0" smtClean="0"/>
              <a:t>[…]</a:t>
            </a:r>
          </a:p>
          <a:p>
            <a:pPr lvl="1">
              <a:buNone/>
            </a:pPr>
            <a:r>
              <a:rPr lang="es-AR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Desarrollo</a:t>
            </a:r>
          </a:p>
          <a:p>
            <a:pPr lvl="1"/>
            <a:r>
              <a:rPr lang="es-AR" dirty="0" smtClean="0"/>
              <a:t>Desarrollo del VHDL de la placa MOJO v3</a:t>
            </a:r>
          </a:p>
          <a:p>
            <a:pPr lvl="2"/>
            <a:r>
              <a:rPr lang="es-AR" dirty="0" smtClean="0"/>
              <a:t>Interfaz con la CY3684</a:t>
            </a:r>
          </a:p>
          <a:p>
            <a:pPr lvl="2"/>
            <a:r>
              <a:rPr lang="es-AR" dirty="0" smtClean="0"/>
              <a:t>Maquina de Estados</a:t>
            </a:r>
          </a:p>
          <a:p>
            <a:pPr lvl="2"/>
            <a:r>
              <a:rPr lang="es-AR" dirty="0" smtClean="0"/>
              <a:t>Test </a:t>
            </a:r>
            <a:r>
              <a:rPr lang="es-AR" dirty="0" err="1" smtClean="0"/>
              <a:t>Bench’s</a:t>
            </a:r>
            <a:endParaRPr lang="es-AR" dirty="0" smtClean="0"/>
          </a:p>
          <a:p>
            <a:pPr lvl="2"/>
            <a:r>
              <a:rPr lang="es-AR" dirty="0" smtClean="0"/>
              <a:t>Problemas presentados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Desarrollo del VHDL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Interfaz con la CY3684</a:t>
            </a:r>
          </a:p>
          <a:p>
            <a:pPr lvl="1"/>
            <a:r>
              <a:rPr lang="es-AR" dirty="0" smtClean="0"/>
              <a:t>El integrado CY7C68013A se configuró con sus memorias FIFO en modo esclavo, las cuales presentan la siguiente interfaz</a:t>
            </a:r>
          </a:p>
          <a:p>
            <a:pPr>
              <a:buNone/>
            </a:pPr>
            <a:endParaRPr lang="es-AR" dirty="0" smtClean="0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2843808" y="3645024"/>
          <a:ext cx="3600400" cy="2817890"/>
        </p:xfrm>
        <a:graphic>
          <a:graphicData uri="http://schemas.openxmlformats.org/presentationml/2006/ole">
            <p:oleObj spid="_x0000_s22530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Objetivos</a:t>
            </a:r>
          </a:p>
          <a:p>
            <a:r>
              <a:rPr lang="es-AR" dirty="0" smtClean="0"/>
              <a:t>Breve descripción del protocolo USB</a:t>
            </a:r>
          </a:p>
          <a:p>
            <a:r>
              <a:rPr lang="es-AR" dirty="0" smtClean="0"/>
              <a:t>Arquitectura del sistema propuesto</a:t>
            </a:r>
          </a:p>
          <a:p>
            <a:r>
              <a:rPr lang="es-AR" dirty="0" smtClean="0"/>
              <a:t>Componentes utilizados</a:t>
            </a:r>
          </a:p>
          <a:p>
            <a:pPr lvl="1"/>
            <a:r>
              <a:rPr lang="es-AR" dirty="0" smtClean="0"/>
              <a:t>CY3684 FX2LP EZ-USB DK de </a:t>
            </a:r>
            <a:r>
              <a:rPr lang="es-AR" dirty="0" err="1" smtClean="0"/>
              <a:t>Cypress</a:t>
            </a:r>
            <a:endParaRPr lang="es-AR" dirty="0" smtClean="0"/>
          </a:p>
          <a:p>
            <a:pPr lvl="1"/>
            <a:r>
              <a:rPr lang="es-AR" dirty="0" smtClean="0"/>
              <a:t>MOJO v3</a:t>
            </a:r>
          </a:p>
          <a:p>
            <a:pPr lvl="1"/>
            <a:r>
              <a:rPr lang="es-AR" dirty="0" smtClean="0"/>
              <a:t>libusb-1.0</a:t>
            </a:r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Desarrollo del VHDL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Maquina de estados finitos</a:t>
            </a:r>
          </a:p>
          <a:p>
            <a:pPr>
              <a:buNone/>
            </a:pPr>
            <a:endParaRPr lang="es-AR" dirty="0" smtClean="0"/>
          </a:p>
        </p:txBody>
      </p:sp>
      <p:pic>
        <p:nvPicPr>
          <p:cNvPr id="23555" name="Picture 3" descr="G:\Facultad\Trabajo Final\lechuzing\Presentacion\img\52fs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204864"/>
            <a:ext cx="2820483" cy="4392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Desarrollo del VHDL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Maquina de estados finitos</a:t>
            </a:r>
          </a:p>
          <a:p>
            <a:pPr lvl="1"/>
            <a:r>
              <a:rPr lang="es-AR" dirty="0" smtClean="0"/>
              <a:t>La realización de esta pequeña maquina de estado consume 36 de los 11440 </a:t>
            </a:r>
            <a:r>
              <a:rPr lang="es-AR" dirty="0" err="1" smtClean="0"/>
              <a:t>Slices</a:t>
            </a:r>
            <a:r>
              <a:rPr lang="es-AR" dirty="0" smtClean="0"/>
              <a:t> y 51 de las 5720 </a:t>
            </a:r>
            <a:r>
              <a:rPr lang="es-AR" dirty="0" err="1" smtClean="0"/>
              <a:t>LUT’s</a:t>
            </a:r>
            <a:r>
              <a:rPr lang="es-AR" dirty="0"/>
              <a:t> </a:t>
            </a:r>
            <a:r>
              <a:rPr lang="es-AR" dirty="0" smtClean="0"/>
              <a:t>del Spartan6</a:t>
            </a:r>
          </a:p>
          <a:p>
            <a:pPr>
              <a:buNone/>
            </a:pPr>
            <a:endParaRPr lang="es-AR" dirty="0" smtClean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3645024"/>
            <a:ext cx="3911352" cy="2744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Desarrollo del VHDL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Maquina de estados finitos</a:t>
            </a:r>
          </a:p>
          <a:p>
            <a:pPr lvl="1"/>
            <a:r>
              <a:rPr lang="es-AR" dirty="0" smtClean="0"/>
              <a:t>Se observa que la utilización del PLL consume mucho recurso, ya que solo posee 4. Sin embargo esto será salvado con la versión 3 del circuito impreso que se explica más adelante.</a:t>
            </a:r>
          </a:p>
          <a:p>
            <a:pPr>
              <a:buNone/>
            </a:pPr>
            <a:endParaRPr lang="es-A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Desarrollo del VHDL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Test </a:t>
            </a:r>
            <a:r>
              <a:rPr lang="es-AR" dirty="0" err="1" smtClean="0"/>
              <a:t>Bench’s</a:t>
            </a:r>
            <a:endParaRPr lang="es-AR" dirty="0"/>
          </a:p>
          <a:p>
            <a:pPr lvl="1"/>
            <a:r>
              <a:rPr lang="es-AR" dirty="0" smtClean="0"/>
              <a:t>Se probó el sistema en diferentes situaciones</a:t>
            </a:r>
          </a:p>
          <a:p>
            <a:pPr lvl="2"/>
            <a:r>
              <a:rPr lang="es-AR" dirty="0" smtClean="0"/>
              <a:t>Inicio de la comunicación cuando se presentan datos a leer</a:t>
            </a:r>
          </a:p>
          <a:p>
            <a:pPr lvl="2"/>
            <a:r>
              <a:rPr lang="es-AR" dirty="0" smtClean="0"/>
              <a:t>Final de la comunicación cuando se acaban los datos a transmitir</a:t>
            </a:r>
          </a:p>
          <a:p>
            <a:pPr lvl="2"/>
            <a:r>
              <a:rPr lang="es-AR" dirty="0" smtClean="0"/>
              <a:t>Final de la comunicación cuando se llena la memoria externa</a:t>
            </a:r>
          </a:p>
          <a:p>
            <a:pPr lvl="2"/>
            <a:r>
              <a:rPr lang="es-AR" dirty="0" smtClean="0"/>
              <a:t>Se observó en detalle el correcto funcionamiento de la MEF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Desarrollo del VHDL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Test </a:t>
            </a:r>
            <a:r>
              <a:rPr lang="es-AR" dirty="0" err="1" smtClean="0"/>
              <a:t>Bench’s</a:t>
            </a:r>
            <a:endParaRPr lang="es-AR" dirty="0" smtClean="0"/>
          </a:p>
          <a:p>
            <a:pPr>
              <a:buNone/>
            </a:pPr>
            <a:endParaRPr lang="es-AR" dirty="0"/>
          </a:p>
        </p:txBody>
      </p:sp>
      <p:pic>
        <p:nvPicPr>
          <p:cNvPr id="24578" name="Picture 2" descr="G:\Facultad\Trabajo Final\lechuzing\Presentacion\img\51tbinici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134457"/>
            <a:ext cx="7937910" cy="44628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Desarrollo del VHDL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Test </a:t>
            </a:r>
            <a:r>
              <a:rPr lang="es-AR" dirty="0" err="1" smtClean="0"/>
              <a:t>Bench’s</a:t>
            </a:r>
            <a:endParaRPr lang="es-AR" dirty="0" smtClean="0"/>
          </a:p>
          <a:p>
            <a:pPr>
              <a:buNone/>
            </a:pPr>
            <a:endParaRPr lang="es-AR" dirty="0"/>
          </a:p>
        </p:txBody>
      </p:sp>
      <p:pic>
        <p:nvPicPr>
          <p:cNvPr id="25602" name="Picture 2" descr="G:\Facultad\Trabajo Final\lechuzing\Presentacion\img\53tbfinalfla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132856"/>
            <a:ext cx="7943374" cy="44659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Desarrollo del VHDL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Test </a:t>
            </a:r>
            <a:r>
              <a:rPr lang="es-AR" dirty="0" err="1" smtClean="0"/>
              <a:t>Bench’s</a:t>
            </a:r>
            <a:endParaRPr lang="es-AR" dirty="0" smtClean="0"/>
          </a:p>
          <a:p>
            <a:pPr>
              <a:buNone/>
            </a:pPr>
            <a:endParaRPr lang="es-AR" dirty="0"/>
          </a:p>
        </p:txBody>
      </p:sp>
      <p:pic>
        <p:nvPicPr>
          <p:cNvPr id="26626" name="Picture 2" descr="G:\Facultad\Trabajo Final\lechuzing\Presentacion\img\52tbfinalflag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522" y="2134457"/>
            <a:ext cx="7937910" cy="44628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Desarrollo del VHDL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Test </a:t>
            </a:r>
            <a:r>
              <a:rPr lang="es-AR" dirty="0" err="1" smtClean="0"/>
              <a:t>Bench’s</a:t>
            </a:r>
            <a:endParaRPr lang="es-AR" dirty="0" smtClean="0"/>
          </a:p>
          <a:p>
            <a:pPr>
              <a:buNone/>
            </a:pPr>
            <a:endParaRPr lang="es-AR" dirty="0"/>
          </a:p>
        </p:txBody>
      </p:sp>
      <p:pic>
        <p:nvPicPr>
          <p:cNvPr id="27650" name="Picture 2" descr="G:\Facultad\Trabajo Final\lechuzing\Presentacion\img\54tbme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522" y="2132856"/>
            <a:ext cx="7937910" cy="44628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Desarrollo del VHDL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Problemas Presentados</a:t>
            </a:r>
          </a:p>
          <a:p>
            <a:pPr lvl="1"/>
            <a:r>
              <a:rPr lang="es-AR" dirty="0" smtClean="0"/>
              <a:t>Se </a:t>
            </a:r>
            <a:r>
              <a:rPr lang="es-AR" dirty="0" err="1" smtClean="0"/>
              <a:t>hayó</a:t>
            </a:r>
            <a:r>
              <a:rPr lang="es-AR" dirty="0" smtClean="0"/>
              <a:t> un error de sincronismo debido a una leve diferencia en los relojes de los sistemas. Para solucionarlo se bajó la frecuencia de trabajo.</a:t>
            </a:r>
          </a:p>
          <a:p>
            <a:pPr lvl="2"/>
            <a:r>
              <a:rPr lang="es-AR" dirty="0" smtClean="0"/>
              <a:t>Queda por resolver para trabajos futuros.</a:t>
            </a:r>
          </a:p>
          <a:p>
            <a:pPr lvl="1"/>
            <a:r>
              <a:rPr lang="es-AR" dirty="0" smtClean="0"/>
              <a:t>Error por perdida de datos. Se encontró que el archivo de asignación de pines no estaba correctamente escrito.</a:t>
            </a:r>
            <a:endParaRPr lang="es-AR" dirty="0" smtClean="0"/>
          </a:p>
          <a:p>
            <a:pPr>
              <a:buNone/>
            </a:pP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Desarrollo</a:t>
            </a:r>
          </a:p>
          <a:p>
            <a:pPr lvl="1"/>
            <a:r>
              <a:rPr lang="es-AR" dirty="0" smtClean="0"/>
              <a:t>Placa de conexión</a:t>
            </a:r>
          </a:p>
          <a:p>
            <a:pPr lvl="2"/>
            <a:r>
              <a:rPr lang="es-AR" dirty="0" smtClean="0"/>
              <a:t>Versión 1</a:t>
            </a:r>
          </a:p>
          <a:p>
            <a:pPr lvl="2"/>
            <a:r>
              <a:rPr lang="es-AR" dirty="0" smtClean="0"/>
              <a:t>Versión 2</a:t>
            </a:r>
          </a:p>
          <a:p>
            <a:pPr lvl="2"/>
            <a:r>
              <a:rPr lang="es-AR" dirty="0" smtClean="0"/>
              <a:t>Versión 3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Problemas presentados del sistema en general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Resultados y conclusiones</a:t>
            </a:r>
            <a:endParaRPr lang="es-A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Desarrollo</a:t>
            </a:r>
          </a:p>
          <a:p>
            <a:pPr lvl="1"/>
            <a:r>
              <a:rPr lang="es-AR" dirty="0" smtClean="0"/>
              <a:t>Configuración de la FX2LP</a:t>
            </a:r>
          </a:p>
          <a:p>
            <a:pPr lvl="2"/>
            <a:r>
              <a:rPr lang="es-AR" dirty="0" smtClean="0"/>
              <a:t>Explicación de las memorias FIFO configurables</a:t>
            </a:r>
          </a:p>
          <a:p>
            <a:pPr lvl="2"/>
            <a:r>
              <a:rPr lang="es-AR" dirty="0" smtClean="0"/>
              <a:t>Framework de </a:t>
            </a:r>
            <a:r>
              <a:rPr lang="es-AR" dirty="0" err="1" smtClean="0"/>
              <a:t>Cypress</a:t>
            </a:r>
            <a:endParaRPr lang="es-AR" dirty="0" smtClean="0"/>
          </a:p>
          <a:p>
            <a:pPr lvl="2"/>
            <a:r>
              <a:rPr lang="es-AR" dirty="0" smtClean="0"/>
              <a:t>Firmware</a:t>
            </a:r>
          </a:p>
          <a:p>
            <a:pPr lvl="2"/>
            <a:r>
              <a:rPr lang="es-AR" dirty="0" smtClean="0"/>
              <a:t>Problemas presentados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Placa de interconexión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363538">
              <a:buNone/>
            </a:pPr>
            <a:r>
              <a:rPr lang="es-AR" dirty="0" smtClean="0"/>
              <a:t>Para garantizar la correcta conexión eléctrica entre las dos placas, se debió realizar 3 circuitos impresos, ya que las mismas presentaron diferentes fallas, tanto de fabricación como de diseño.</a:t>
            </a:r>
            <a:endParaRPr lang="es-AR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Placa de interconexión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Versión 1</a:t>
            </a:r>
          </a:p>
          <a:p>
            <a:pPr lvl="1"/>
            <a:r>
              <a:rPr lang="es-AR" dirty="0" smtClean="0"/>
              <a:t>Anverso</a:t>
            </a:r>
          </a:p>
          <a:p>
            <a:pPr>
              <a:buNone/>
            </a:pPr>
            <a:endParaRPr lang="es-AR" dirty="0" smtClean="0"/>
          </a:p>
        </p:txBody>
      </p:sp>
      <p:pic>
        <p:nvPicPr>
          <p:cNvPr id="28674" name="Picture 2" descr="G:\Facultad\Trabajo Final\lechuzing\Presentacion\img\61v1anvers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636912"/>
            <a:ext cx="5056573" cy="38924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Placa de interconexión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Versión 1</a:t>
            </a:r>
          </a:p>
          <a:p>
            <a:pPr lvl="1"/>
            <a:r>
              <a:rPr lang="es-AR" dirty="0" smtClean="0"/>
              <a:t>Reverso</a:t>
            </a:r>
          </a:p>
          <a:p>
            <a:pPr>
              <a:buNone/>
            </a:pPr>
            <a:endParaRPr lang="es-AR" dirty="0" smtClean="0"/>
          </a:p>
        </p:txBody>
      </p:sp>
      <p:pic>
        <p:nvPicPr>
          <p:cNvPr id="29698" name="Picture 2" descr="G:\Facultad\Trabajo Final\lechuzing\Presentacion\img\62v1revers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420888"/>
            <a:ext cx="4935370" cy="41489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Placa de interconexión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 smtClean="0"/>
              <a:t>Versión 1</a:t>
            </a:r>
          </a:p>
          <a:p>
            <a:pPr lvl="1"/>
            <a:r>
              <a:rPr lang="es-AR" dirty="0" smtClean="0"/>
              <a:t>Error de fabricación</a:t>
            </a:r>
          </a:p>
          <a:p>
            <a:pPr lvl="2"/>
            <a:r>
              <a:rPr lang="es-AR" dirty="0" smtClean="0"/>
              <a:t>La fabricación se preveía que debía tener agujeros metalizados y esto no fue así.</a:t>
            </a:r>
          </a:p>
          <a:p>
            <a:pPr lvl="1"/>
            <a:r>
              <a:rPr lang="es-AR" dirty="0" smtClean="0"/>
              <a:t> Error de ensamblaje</a:t>
            </a:r>
          </a:p>
          <a:p>
            <a:pPr lvl="2"/>
            <a:r>
              <a:rPr lang="es-AR" dirty="0" smtClean="0"/>
              <a:t>En la foto del reverso se observa que los pines conectados, que debían ser hembras, son machos.</a:t>
            </a:r>
          </a:p>
          <a:p>
            <a:pPr lvl="2" indent="17463">
              <a:buNone/>
            </a:pPr>
            <a:r>
              <a:rPr lang="es-AR" dirty="0" smtClean="0"/>
              <a:t>Esto podía ser salvado, sin embargo el error de fabricación impedía soldar correctamente pines hembra en la capa correcta, por lo que se descartó el impreso.</a:t>
            </a:r>
          </a:p>
          <a:p>
            <a:pPr>
              <a:buNone/>
            </a:pPr>
            <a:endParaRPr lang="es-A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Placa de interconexión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Versión 2</a:t>
            </a:r>
          </a:p>
          <a:p>
            <a:pPr lvl="1"/>
            <a:r>
              <a:rPr lang="es-AR" dirty="0" smtClean="0"/>
              <a:t>Anverso</a:t>
            </a:r>
          </a:p>
          <a:p>
            <a:pPr>
              <a:buNone/>
            </a:pPr>
            <a:endParaRPr lang="es-AR" dirty="0" smtClean="0"/>
          </a:p>
        </p:txBody>
      </p:sp>
      <p:pic>
        <p:nvPicPr>
          <p:cNvPr id="30722" name="Picture 2" descr="G:\Facultad\Trabajo Final\lechuzing\Presentacion\img\63v2anvers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276872"/>
            <a:ext cx="4856478" cy="41764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Placa de interconexión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Versión 2</a:t>
            </a:r>
          </a:p>
          <a:p>
            <a:pPr lvl="1"/>
            <a:r>
              <a:rPr lang="es-AR" dirty="0" smtClean="0"/>
              <a:t>Reverso</a:t>
            </a:r>
          </a:p>
          <a:p>
            <a:pPr>
              <a:buNone/>
            </a:pPr>
            <a:endParaRPr lang="es-AR" dirty="0" smtClean="0"/>
          </a:p>
        </p:txBody>
      </p:sp>
      <p:pic>
        <p:nvPicPr>
          <p:cNvPr id="31746" name="Picture 2" descr="G:\Facultad\Trabajo Final\lechuzing\Presentacion\img\64v2revers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348880"/>
            <a:ext cx="5029657" cy="41764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Placa de interconexión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Versión 3</a:t>
            </a:r>
          </a:p>
          <a:p>
            <a:pPr lvl="1"/>
            <a:r>
              <a:rPr lang="es-AR" dirty="0" smtClean="0"/>
              <a:t>Error de diseño</a:t>
            </a:r>
          </a:p>
          <a:p>
            <a:pPr lvl="2"/>
            <a:r>
              <a:rPr lang="es-AR" dirty="0" smtClean="0"/>
              <a:t>El pin que debe servir de reloj terminó conectado en un punto ciego del </a:t>
            </a:r>
            <a:r>
              <a:rPr lang="es-AR" dirty="0" err="1" smtClean="0"/>
              <a:t>microcontrolador</a:t>
            </a:r>
            <a:r>
              <a:rPr lang="es-AR" dirty="0" smtClean="0"/>
              <a:t> que posee la placa MOJO v3.</a:t>
            </a:r>
            <a:endParaRPr lang="es-AR" dirty="0"/>
          </a:p>
          <a:p>
            <a:pPr lvl="1"/>
            <a:r>
              <a:rPr lang="es-AR" dirty="0" smtClean="0"/>
              <a:t>Error de fabricación</a:t>
            </a:r>
          </a:p>
          <a:p>
            <a:pPr lvl="2"/>
            <a:r>
              <a:rPr lang="es-AR" dirty="0" smtClean="0"/>
              <a:t>Un pin de conexión se rompió durante el proceso de taladrado por lo que hubo que colocar un cable para salvar el detalle.</a:t>
            </a:r>
          </a:p>
          <a:p>
            <a:pPr>
              <a:buNone/>
            </a:pPr>
            <a:endParaRPr lang="es-A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Placa de interconexión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Versión 3</a:t>
            </a:r>
          </a:p>
          <a:p>
            <a:pPr lvl="1"/>
            <a:r>
              <a:rPr lang="es-AR" dirty="0" smtClean="0"/>
              <a:t>Este impreso se envió a realizar a china con un proceso de mayor calidad.</a:t>
            </a:r>
            <a:endParaRPr lang="es-AR" dirty="0"/>
          </a:p>
          <a:p>
            <a:pPr lvl="2"/>
            <a:r>
              <a:rPr lang="es-AR" dirty="0" smtClean="0"/>
              <a:t>Presenta agujeros metalizados, lo que permitió volver a un diseño sin vías pasantes innecesarias.</a:t>
            </a:r>
          </a:p>
          <a:p>
            <a:pPr lvl="2"/>
            <a:r>
              <a:rPr lang="es-AR" dirty="0" smtClean="0"/>
              <a:t>Se corrigió el error de diseño de la versión 2 y se agregó conexiones adicionales en caso de ser necesarias en futuros trabajos.</a:t>
            </a:r>
          </a:p>
          <a:p>
            <a:pPr lvl="1"/>
            <a:r>
              <a:rPr lang="es-AR" dirty="0" smtClean="0"/>
              <a:t>Aun no montada</a:t>
            </a:r>
          </a:p>
          <a:p>
            <a:pPr lvl="2"/>
            <a:endParaRPr lang="es-A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Desarrollo</a:t>
            </a:r>
          </a:p>
          <a:p>
            <a:pPr lvl="1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Placa de conexión</a:t>
            </a:r>
          </a:p>
          <a:p>
            <a:pPr lvl="2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Versión 1</a:t>
            </a:r>
          </a:p>
          <a:p>
            <a:pPr lvl="2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Versión 2</a:t>
            </a:r>
          </a:p>
          <a:p>
            <a:pPr lvl="2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Versión 3</a:t>
            </a:r>
          </a:p>
          <a:p>
            <a:r>
              <a:rPr lang="es-AR" dirty="0" smtClean="0"/>
              <a:t>Problemas presentados del sistema en general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Resultados y conclusiones</a:t>
            </a:r>
            <a:endParaRPr lang="es-A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Problemas Generales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Debido al error de diseño del impreso Versión 2, la comunicación </a:t>
            </a:r>
            <a:r>
              <a:rPr lang="es-AR" dirty="0" err="1" smtClean="0"/>
              <a:t>intercircuitos</a:t>
            </a:r>
            <a:r>
              <a:rPr lang="es-AR" dirty="0" smtClean="0"/>
              <a:t>, que se pensaba hacer sincrónica debió ser asíncrona.</a:t>
            </a:r>
          </a:p>
          <a:p>
            <a:r>
              <a:rPr lang="es-AR" dirty="0" smtClean="0"/>
              <a:t>Debido a este problema de sincronismo, no se puede aprovechar al máximo el ancho de banda de la comunicación USB</a:t>
            </a:r>
            <a:endParaRPr lang="es-A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Desarrollo</a:t>
            </a:r>
          </a:p>
          <a:p>
            <a:pPr lvl="1"/>
            <a:r>
              <a:rPr lang="es-AR" dirty="0" smtClean="0"/>
              <a:t>Desarrollo del VHDL de la placa MOJO v3</a:t>
            </a:r>
          </a:p>
          <a:p>
            <a:pPr lvl="2"/>
            <a:r>
              <a:rPr lang="es-AR" dirty="0" smtClean="0"/>
              <a:t>Interfaz con la CY3684</a:t>
            </a:r>
          </a:p>
          <a:p>
            <a:pPr lvl="2"/>
            <a:r>
              <a:rPr lang="es-AR" dirty="0" smtClean="0"/>
              <a:t>Maquina de Estados</a:t>
            </a:r>
          </a:p>
          <a:p>
            <a:pPr lvl="2"/>
            <a:r>
              <a:rPr lang="es-AR" dirty="0" smtClean="0"/>
              <a:t>Test </a:t>
            </a:r>
            <a:r>
              <a:rPr lang="es-AR" dirty="0" err="1" smtClean="0"/>
              <a:t>Bench’s</a:t>
            </a:r>
            <a:endParaRPr lang="es-AR" dirty="0" smtClean="0"/>
          </a:p>
          <a:p>
            <a:pPr lvl="2"/>
            <a:r>
              <a:rPr lang="es-AR" dirty="0" smtClean="0"/>
              <a:t>Problemas presentados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Desarrollo</a:t>
            </a:r>
          </a:p>
          <a:p>
            <a:pPr lvl="1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Placa de conexión</a:t>
            </a:r>
          </a:p>
          <a:p>
            <a:pPr lvl="2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Versión 1</a:t>
            </a:r>
          </a:p>
          <a:p>
            <a:pPr lvl="2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Versión 2</a:t>
            </a:r>
          </a:p>
          <a:p>
            <a:pPr lvl="2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Versión 3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Problemas presentados del sistema en general</a:t>
            </a:r>
          </a:p>
          <a:p>
            <a:r>
              <a:rPr lang="es-AR" dirty="0" smtClean="0"/>
              <a:t>Resultados y conclusiones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Resultados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Se escribió un código programa que envía mensajes aleatorios desde la PC y recibe ecos desde el FPGA.</a:t>
            </a:r>
          </a:p>
          <a:p>
            <a:pPr lvl="1"/>
            <a:r>
              <a:rPr lang="es-AR" dirty="0" smtClean="0"/>
              <a:t>Este programa no prueba el ancho de banda aunque si la robustez.</a:t>
            </a:r>
          </a:p>
          <a:p>
            <a:pPr lvl="1"/>
            <a:r>
              <a:rPr lang="es-AR" dirty="0" smtClean="0"/>
              <a:t>Se dejó correr mas de 24 horas sin obtener ninguna pérdida de información.</a:t>
            </a:r>
            <a:endParaRPr lang="es-AR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mtClean="0"/>
              <a:t>Conclusiones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AR" dirty="0" smtClean="0"/>
              <a:t>Se logró realizar un sistema que envía y recibe datos desde una PC a un FPGA y viceversa de forma satisfactoria.</a:t>
            </a:r>
          </a:p>
          <a:p>
            <a:r>
              <a:rPr lang="es-AR" dirty="0" smtClean="0"/>
              <a:t>Se logró comprender el funcionamiento del protocolo de comunicación USB.</a:t>
            </a:r>
          </a:p>
          <a:p>
            <a:r>
              <a:rPr lang="es-AR" dirty="0" smtClean="0"/>
              <a:t>Se implemento</a:t>
            </a:r>
            <a:r>
              <a:rPr lang="es-AR" dirty="0"/>
              <a:t> </a:t>
            </a:r>
            <a:r>
              <a:rPr lang="es-AR" dirty="0" smtClean="0"/>
              <a:t>y sintetizó un circuito descripto en VHDL que consume menos del 1% de los recursos de un Spartan6</a:t>
            </a:r>
          </a:p>
          <a:p>
            <a:r>
              <a:rPr lang="es-AR" dirty="0" smtClean="0"/>
              <a:t>Se logró configurar un integrado comercial y comprender como es su funcionamiento.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mtClean="0"/>
              <a:t>Conclusiones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Se aprendió la importancia de la revisión exhaustiva de los trabajos mandados </a:t>
            </a:r>
            <a:r>
              <a:rPr lang="es-AR" smtClean="0"/>
              <a:t>a fabricar y </a:t>
            </a:r>
            <a:r>
              <a:rPr lang="es-AR" dirty="0" smtClean="0"/>
              <a:t>de la correcta especificación de los trabajos solicitados.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Desarrollo</a:t>
            </a:r>
          </a:p>
          <a:p>
            <a:pPr lvl="1"/>
            <a:r>
              <a:rPr lang="es-AR" dirty="0" smtClean="0"/>
              <a:t>Placa de conexión</a:t>
            </a:r>
          </a:p>
          <a:p>
            <a:pPr lvl="2"/>
            <a:r>
              <a:rPr lang="es-AR" dirty="0" smtClean="0"/>
              <a:t>Versión 1</a:t>
            </a:r>
          </a:p>
          <a:p>
            <a:pPr lvl="2"/>
            <a:r>
              <a:rPr lang="es-AR" dirty="0" smtClean="0"/>
              <a:t>Versión 2</a:t>
            </a:r>
          </a:p>
          <a:p>
            <a:pPr lvl="2"/>
            <a:r>
              <a:rPr lang="es-AR" dirty="0" smtClean="0"/>
              <a:t>Versión 3</a:t>
            </a:r>
          </a:p>
          <a:p>
            <a:r>
              <a:rPr lang="es-AR" dirty="0" smtClean="0"/>
              <a:t>Problemas presentados del sistema en general</a:t>
            </a:r>
          </a:p>
          <a:p>
            <a:r>
              <a:rPr lang="es-AR" dirty="0" smtClean="0"/>
              <a:t>Resultados y conclusiones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Objetivos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Breve descripción del protocolo USB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Arquitectura del sistema propuesto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Componentes utilizados</a:t>
            </a:r>
          </a:p>
          <a:p>
            <a:pPr lvl="1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CY3684 FX2LP EZ-USB DK de </a:t>
            </a:r>
            <a:r>
              <a:rPr lang="es-AR" dirty="0" err="1" smtClean="0">
                <a:solidFill>
                  <a:schemeClr val="bg1">
                    <a:lumMod val="65000"/>
                  </a:schemeClr>
                </a:solidFill>
              </a:rPr>
              <a:t>Cypress</a:t>
            </a:r>
            <a:endParaRPr lang="es-A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MOJO v3</a:t>
            </a:r>
          </a:p>
          <a:p>
            <a:pPr lvl="1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libusb-1.0</a:t>
            </a:r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1672</Words>
  <Application>Microsoft Office PowerPoint</Application>
  <PresentationFormat>Presentación en pantalla (4:3)</PresentationFormat>
  <Paragraphs>404</Paragraphs>
  <Slides>73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75" baseType="lpstr">
      <vt:lpstr>Tema de Office</vt:lpstr>
      <vt:lpstr>Foxit PDF Document</vt:lpstr>
      <vt:lpstr>Temas Específicos de Electrónica Digital I</vt:lpstr>
      <vt:lpstr>Introducción</vt:lpstr>
      <vt:lpstr>Diapositiva 3</vt:lpstr>
      <vt:lpstr>Introducción</vt:lpstr>
      <vt:lpstr>Agenda</vt:lpstr>
      <vt:lpstr>Agenda</vt:lpstr>
      <vt:lpstr>Agenda</vt:lpstr>
      <vt:lpstr>Agenda</vt:lpstr>
      <vt:lpstr>Agenda</vt:lpstr>
      <vt:lpstr>Objetivos</vt:lpstr>
      <vt:lpstr>Objetivos</vt:lpstr>
      <vt:lpstr>Objetivos</vt:lpstr>
      <vt:lpstr>Agenda</vt:lpstr>
      <vt:lpstr>Norma USB revisión 2.0 </vt:lpstr>
      <vt:lpstr>Norma USB revisión 2.0 </vt:lpstr>
      <vt:lpstr>Norma USB revisión 2.0 </vt:lpstr>
      <vt:lpstr>Norma USB revisión 2.0</vt:lpstr>
      <vt:lpstr>Norma USB revisión 2.0 </vt:lpstr>
      <vt:lpstr>Norma USB revisión 2.0 </vt:lpstr>
      <vt:lpstr>Norma USB revisión 2.0 </vt:lpstr>
      <vt:lpstr>Norma USB revisión 2.0 </vt:lpstr>
      <vt:lpstr>Norma USB revisión 2.0 </vt:lpstr>
      <vt:lpstr>Agenda</vt:lpstr>
      <vt:lpstr>Arquitectura del Sistema</vt:lpstr>
      <vt:lpstr>Arquitectura del Sistema</vt:lpstr>
      <vt:lpstr>Arquitectura del Sistema</vt:lpstr>
      <vt:lpstr>Arquitectura del Sistema</vt:lpstr>
      <vt:lpstr>Arquitectura del Sistema</vt:lpstr>
      <vt:lpstr>Agenda</vt:lpstr>
      <vt:lpstr>Arquitectura del Sistema</vt:lpstr>
      <vt:lpstr>CY3684 FX2LP EZ-Development Kit CY7C68013A</vt:lpstr>
      <vt:lpstr>CY3684 FX2LP EZ-Development Kit CY7C68013A</vt:lpstr>
      <vt:lpstr>MOJO v3</vt:lpstr>
      <vt:lpstr>MOJO v3</vt:lpstr>
      <vt:lpstr>libusb-1.0</vt:lpstr>
      <vt:lpstr>Agenda</vt:lpstr>
      <vt:lpstr>Configuración del FX2LP</vt:lpstr>
      <vt:lpstr>Configuración del FX2LP</vt:lpstr>
      <vt:lpstr>Configuración del FX2LP</vt:lpstr>
      <vt:lpstr>Configuración del FX2LP</vt:lpstr>
      <vt:lpstr>Configuración del FX2LP</vt:lpstr>
      <vt:lpstr>Configuración del FX2LP</vt:lpstr>
      <vt:lpstr>Configuración del FX2LP</vt:lpstr>
      <vt:lpstr>Configuración del FX2LP</vt:lpstr>
      <vt:lpstr>Configuración del FX2LP</vt:lpstr>
      <vt:lpstr>Configuración del FX2LP</vt:lpstr>
      <vt:lpstr>Configuración del FX2LP</vt:lpstr>
      <vt:lpstr>Agenda</vt:lpstr>
      <vt:lpstr>Desarrollo del VHDL</vt:lpstr>
      <vt:lpstr>Desarrollo del VHDL</vt:lpstr>
      <vt:lpstr>Desarrollo del VHDL</vt:lpstr>
      <vt:lpstr>Desarrollo del VHDL</vt:lpstr>
      <vt:lpstr>Desarrollo del VHDL</vt:lpstr>
      <vt:lpstr>Desarrollo del VHDL</vt:lpstr>
      <vt:lpstr>Desarrollo del VHDL</vt:lpstr>
      <vt:lpstr>Desarrollo del VHDL</vt:lpstr>
      <vt:lpstr>Desarrollo del VHDL</vt:lpstr>
      <vt:lpstr>Desarrollo del VHDL</vt:lpstr>
      <vt:lpstr>Agenda</vt:lpstr>
      <vt:lpstr>Placa de interconexión</vt:lpstr>
      <vt:lpstr>Placa de interconexión</vt:lpstr>
      <vt:lpstr>Placa de interconexión</vt:lpstr>
      <vt:lpstr>Placa de interconexión</vt:lpstr>
      <vt:lpstr>Placa de interconexión</vt:lpstr>
      <vt:lpstr>Placa de interconexión</vt:lpstr>
      <vt:lpstr>Placa de interconexión</vt:lpstr>
      <vt:lpstr>Placa de interconexión</vt:lpstr>
      <vt:lpstr>Agenda</vt:lpstr>
      <vt:lpstr>Problemas Generales</vt:lpstr>
      <vt:lpstr>Agenda</vt:lpstr>
      <vt:lpstr>Resultados</vt:lpstr>
      <vt:lpstr>Conclusiones</vt:lpstr>
      <vt:lpstr>Conclusiones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Temas Específicos de Electrónica Digital I</dc:title>
  <dc:creator>Yo</dc:creator>
  <cp:lastModifiedBy>Yo</cp:lastModifiedBy>
  <cp:revision>46</cp:revision>
  <dcterms:created xsi:type="dcterms:W3CDTF">2018-12-19T12:02:20Z</dcterms:created>
  <dcterms:modified xsi:type="dcterms:W3CDTF">2018-12-19T19:02:08Z</dcterms:modified>
</cp:coreProperties>
</file>